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20ec521e4b954063" /><Relationship Type="http://schemas.openxmlformats.org/officeDocument/2006/relationships/extended-properties" Target="/docProps/app.xml" Id="R2586dd9ff88f411b" /><Relationship Type="http://schemas.openxmlformats.org/officeDocument/2006/relationships/officeDocument" Target="/ppt/presentation.xml" Id="R9963ee0137a84359" /></Relationships>
</file>

<file path=ppt/presentation.xml><?xml version="1.0" encoding="utf-8"?>
<p:presentation xmlns:p="http://schemas.openxmlformats.org/presentationml/2006/main">
  <p:sldMasterIdLst>
    <p:sldMasterId xmlns:r="http://schemas.openxmlformats.org/officeDocument/2006/relationships" id="2147483648" r:id="R966318cc33c5467d"/>
  </p:sldMasterIdLst>
  <p:notesMasterIdLst>
    <p:notesMasterId xmlns:r="http://schemas.openxmlformats.org/officeDocument/2006/relationships" r:id="R6b2d478cf6e34aae"/>
  </p:notesMasterIdLst>
  <p:sldIdLst>
    <p:sldId xmlns:r="http://schemas.openxmlformats.org/officeDocument/2006/relationships" id="256" r:id="R9096916cbbf64650"/>
    <p:sldId xmlns:r="http://schemas.openxmlformats.org/officeDocument/2006/relationships" id="257" r:id="Ra40f9bc48d0e4783"/>
    <p:sldId xmlns:r="http://schemas.openxmlformats.org/officeDocument/2006/relationships" id="258" r:id="Rf09b550c1ccf457b"/>
    <p:sldId xmlns:r="http://schemas.openxmlformats.org/officeDocument/2006/relationships" id="259" r:id="Re77d6c5f1a09465f"/>
    <p:sldId xmlns:r="http://schemas.openxmlformats.org/officeDocument/2006/relationships" id="260" r:id="R657cf80ed8af449d"/>
    <p:sldId xmlns:r="http://schemas.openxmlformats.org/officeDocument/2006/relationships" id="261" r:id="R3cae2aacc18c4609"/>
    <p:sldId xmlns:r="http://schemas.openxmlformats.org/officeDocument/2006/relationships" id="262" r:id="R6e27019bc19941e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7f30e0a5bd143f3" /><Relationship Type="http://schemas.openxmlformats.org/officeDocument/2006/relationships/slideMaster" Target="/ppt/slideMasters/slideMaster1.xml" Id="R966318cc33c5467d" /><Relationship Type="http://schemas.openxmlformats.org/officeDocument/2006/relationships/notesMaster" Target="/ppt/notesMasters/notesMaster1.xml" Id="R6b2d478cf6e34aae" /><Relationship Type="http://schemas.openxmlformats.org/officeDocument/2006/relationships/presProps" Target="/ppt/presProps.xml" Id="R598364ecebff4ee7" /><Relationship Type="http://schemas.openxmlformats.org/officeDocument/2006/relationships/tableStyles" Target="/ppt/tableStyles.xml" Id="Rd62c02f2dabd4101" /><Relationship Type="http://schemas.openxmlformats.org/officeDocument/2006/relationships/slide" Target="/ppt/slides/slide1.xml" Id="R9096916cbbf64650" /><Relationship Type="http://schemas.openxmlformats.org/officeDocument/2006/relationships/slide" Target="/ppt/slides/slide2.xml" Id="Ra40f9bc48d0e4783" /><Relationship Type="http://schemas.openxmlformats.org/officeDocument/2006/relationships/slide" Target="/ppt/slides/slide3.xml" Id="Rf09b550c1ccf457b" /><Relationship Type="http://schemas.openxmlformats.org/officeDocument/2006/relationships/slide" Target="/ppt/slides/slide4.xml" Id="Re77d6c5f1a09465f" /><Relationship Type="http://schemas.openxmlformats.org/officeDocument/2006/relationships/slide" Target="/ppt/slides/slide5.xml" Id="R657cf80ed8af449d" /><Relationship Type="http://schemas.openxmlformats.org/officeDocument/2006/relationships/slide" Target="/ppt/slides/slide6.xml" Id="R3cae2aacc18c4609" /><Relationship Type="http://schemas.openxmlformats.org/officeDocument/2006/relationships/slide" Target="/ppt/slides/slide7.xml" Id="R6e27019bc19941e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bca88ec790f46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fe8783cd8224052" /><Relationship Type="http://schemas.openxmlformats.org/officeDocument/2006/relationships/notesMaster" Target="/ppt/notesMasters/notesMaster1.xml" Id="R2283d50e10864594" /></Relationships>
</file>

<file path=ppt/notesSlides/_rels/notesSlide2.xml.rels>&#65279;<?xml version="1.0" encoding="utf-8"?><Relationships xmlns="http://schemas.openxmlformats.org/package/2006/relationships"><Relationship Type="http://schemas.openxmlformats.org/officeDocument/2006/relationships/slide" Target="/ppt/slides/slide2.xml" Id="R9d839f47d8894eb1" /><Relationship Type="http://schemas.openxmlformats.org/officeDocument/2006/relationships/notesMaster" Target="/ppt/notesMasters/notesMaster1.xml" Id="Re80eb9053a724d7a"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298536298f49b6" /><Relationship Type="http://schemas.openxmlformats.org/officeDocument/2006/relationships/notesMaster" Target="/ppt/notesMasters/notesMaster1.xml" Id="R0aa14b1710fc4bbe" /></Relationships>
</file>

<file path=ppt/notesSlides/_rels/notesSlide4.xml.rels>&#65279;<?xml version="1.0" encoding="utf-8"?><Relationships xmlns="http://schemas.openxmlformats.org/package/2006/relationships"><Relationship Type="http://schemas.openxmlformats.org/officeDocument/2006/relationships/slide" Target="/ppt/slides/slide4.xml" Id="R6f1abf868f324efb" /><Relationship Type="http://schemas.openxmlformats.org/officeDocument/2006/relationships/notesMaster" Target="/ppt/notesMasters/notesMaster1.xml" Id="R7571ff5f23c345af" /></Relationships>
</file>

<file path=ppt/notesSlides/_rels/notesSlide5.xml.rels>&#65279;<?xml version="1.0" encoding="utf-8"?><Relationships xmlns="http://schemas.openxmlformats.org/package/2006/relationships"><Relationship Type="http://schemas.openxmlformats.org/officeDocument/2006/relationships/slide" Target="/ppt/slides/slide5.xml" Id="Rde2629edb0dc492e" /><Relationship Type="http://schemas.openxmlformats.org/officeDocument/2006/relationships/notesMaster" Target="/ppt/notesMasters/notesMaster1.xml" Id="R5509d6ccbea7477c" /></Relationships>
</file>

<file path=ppt/notesSlides/_rels/notesSlide6.xml.rels>&#65279;<?xml version="1.0" encoding="utf-8"?><Relationships xmlns="http://schemas.openxmlformats.org/package/2006/relationships"><Relationship Type="http://schemas.openxmlformats.org/officeDocument/2006/relationships/slide" Target="/ppt/slides/slide6.xml" Id="R92b966ef1c684d68" /><Relationship Type="http://schemas.openxmlformats.org/officeDocument/2006/relationships/notesMaster" Target="/ppt/notesMasters/notesMaster1.xml" Id="R9d688e0420e541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c655afb8ae4548ad" /><Relationship Type="http://schemas.openxmlformats.org/officeDocument/2006/relationships/notesMaster" Target="/ppt/notesMasters/notesMaster1.xml" Id="Ra06597d73fa1415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identify the single decision or oversight question before showing detail. Keep proposals, approvals and implementation distinct. If no approval is needed, identify the assumption directors should challenge. Example: $250,000 is incremental expense, not total order value or working capital. Management delegation of $100,000 is invented for the example and is not a recommended policy. Spending must not start merely because the request appears in the deck.</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preserve an enterprise view before the decision deep dive. This is a selected portfolio, not the full register or an assurance opinion. The additional R-02 and R-03 examples are constructed and deliberately qualitative because no exposure estimate is supplied. Direction and magnitude are separate. Do not interpret stable as safe, or missing evidence as low risk. Replace role titles with accountable names, add source dates and show the approved boundaries in the company version.</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separate a changed fact from a changed opinion. Include source and as-of date for each material fact in the actual company version. If a number changed because methodology changed, say so. The illustrative supplier notice, order book and allocation are constructed evidence, not documents held by KRG. Operations expects recovery while Finance requires written confirmation. Keep that disagreement visible until resolved.</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Check arithmetic: 12.0 x 0.30 = 3.6; (12.0 - 8.0) x 0.30 = 1.2. The $0.25m expense is separate. No probabilities are specified, so do not present the amounts as expected loss, ROI, realized savings or proved risk reduction. Confirm the contribution definition, cancellations, cost behavior and cash timing with Finance. KRG Risk Chain in this example: trigger is a four-week supplier delay; transmission is interrupted assembly and late shipment; constraint is no substitute qualification before October; financial outcome is contribution at risk in October. In a real deck, show uncertainty ranges where supported.</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make the actual tradeoff clear. Do not manufacture a numeric estimate for an unpriced alternative. State the cost basis and time period consistently. Show management recommendations separately from the board decision. Example authority is constructed: the $250,000 request exceeds the $100,000 management limit. Ask for approval of the cap and conditions, not permission to assume the recovery will happen.</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Make each trigger operational: metric, source, observation frequency, exact boundary, owner, recipient and response time. Use exceeds or at least deliberately. The boundaries on this slide are constructed proposal conditions. They are not established risk appetite and should not be copied as universal thresholds. Faster incident escalation may be required by the actual organization. A regular meeting does not replace event-triggered escalation.</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Purpose: give directors a way to follow through on prior commitments. In the company version, name individuals rather than relying only on job titles. An action can be complete while the risk remains. Record evidence of actual effectiveness separately from task completion. Preserve material dissent. This working record supplements the organization's formal minutes and approved records; it does not replace them.</a:t>
            </a:r>
          </a:p>
          <a:p xmlns:a="http://schemas.openxmlformats.org/drawingml/2006/main">
            <a:r>
              <a:t/>
            </a:r>
          </a:p>
          <a:p xmlns:a="http://schemas.openxmlformats.org/drawingml/2006/main">
            <a:r>
              <a:t>Original Kennedy Risk Group template, version 2.0, September 25, 2026. All example companies, amounts, roles, dates, thresholds and evidence are constructed. No KRG client engagement is represented. The slides support discussion, not an assurance or compliance conclusion. Adapt governance and authority to the organization. Reference: https://kennedyriskgroup.com/blog/board-ready-risk-reporting . The Agenda Test: what changed, what could break the plan, what needs a decision. KRG Risk Chain: trigger, transmission, constraint, financial outcome. Use the blank deck for your own data. Delete bracketed prompts and retain material limitations. Do not imply a proposed action has already reduced exposure.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777e86ea4a54de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3c1c1753097484c" /><Relationship Type="http://schemas.openxmlformats.org/officeDocument/2006/relationships/slideLayout" Target="/ppt/slideLayouts/slideLayout1.xml" Id="R3af1790177ae4356"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af1790177ae4356"/>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2abb4d39623845ca" /><Relationship Type="http://schemas.openxmlformats.org/officeDocument/2006/relationships/notesSlide" Target="/ppt/notesSlides/notesSlide1.xml" Id="R9427a8e280c64e9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6d77d8cd2d24b44" /><Relationship Type="http://schemas.openxmlformats.org/officeDocument/2006/relationships/notesSlide" Target="/ppt/notesSlides/notesSlide2.xml" Id="Rf4cb9da456064e6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78c8eaf5c4184a2b" /><Relationship Type="http://schemas.openxmlformats.org/officeDocument/2006/relationships/notesSlide" Target="/ppt/notesSlides/notesSlide3.xml" Id="R0099abffebfb404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c9a7305f84a49f4" /><Relationship Type="http://schemas.openxmlformats.org/officeDocument/2006/relationships/notesSlide" Target="/ppt/notesSlides/notesSlide4.xml" Id="Rde3ddfa2e4474df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3057810d733642f2" /><Relationship Type="http://schemas.openxmlformats.org/officeDocument/2006/relationships/notesSlide" Target="/ppt/notesSlides/notesSlide5.xml" Id="R7c6b58dcad9242df"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ed30948b78b4c09" /><Relationship Type="http://schemas.openxmlformats.org/officeDocument/2006/relationships/notesSlide" Target="/ppt/notesSlides/notesSlide6.xml" Id="R4a4446b00a5146e7"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9d8b900dd604ad7" /><Relationship Type="http://schemas.openxmlformats.org/officeDocument/2006/relationships/notesSlide" Target="/ppt/notesSlides/notesSlide7.xml" Id="R1accb3795ef04c3e" /></Relationships>
</file>

<file path=ppt/slides/slide1.xml><?xml version="1.0" encoding="utf-8"?>
<p:sld xmlns:p="http://schemas.openxmlformats.org/presentationml/2006/main">
  <p:cSld>
    <p:bg>
      <p:bgPr>
        <a:solidFill xmlns:a="http://schemas.openxmlformats.org/drawingml/2006/main">
          <a:srgbClr val="0D1F3C"/>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F4F2EEDE-549B-40BA-B082-F1F4DE625A48}"/>
              </a:ext>
            </a:extLst>
          </p:cNvPr>
          <p:cNvSpPr>
            <a:spLocks xmlns:a="http://schemas.openxmlformats.org/drawingml/2006/main" noGrp="1"/>
          </p:cNvSpPr>
          <p:nvPr/>
        </p:nvSpPr>
        <p:spPr>
          <a:xfrm xmlns:a="http://schemas.openxmlformats.org/drawingml/2006/main">
            <a:off x="609600" y="285750"/>
            <a:ext cx="10668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E3BE61"/>
                </a:solidFill>
                <a:latin typeface="Arial"/>
                <a:ea typeface="Arial"/>
                <a:cs typeface="Arial"/>
              </a:defRPr>
            </a:pPr>
            <a:r>
              <a:rPr sz="1275" b="1">
                <a:solidFill>
                  <a:srgbClr val="E3BE61"/>
                </a:solidFill>
                <a:latin typeface="Arial"/>
                <a:ea typeface="Arial"/>
                <a:cs typeface="Arial"/>
              </a:rPr>
              <a:t>EDITABLE TEMPLATE</a:t>
            </a:r>
          </a:p>
        </p:txBody>
      </p:sp>
      <p:sp>
        <p:nvSpPr>
          <p:cNvPr id="2" name="">
            <a:extLst xmlns:a="http://schemas.openxmlformats.org/drawingml/2006/main">
              <a:ext uri="{FF2B5EF4-FFF2-40B4-BE49-F238E27FC236}">
                <a16:creationId xmlns:a16="http://schemas.microsoft.com/office/drawing/2014/main" id="{32B5B895-EE9A-45FC-97A8-A2115D1DD128}"/>
              </a:ext>
            </a:extLst>
          </p:cNvPr>
          <p:cNvSpPr>
            <a:spLocks xmlns:a="http://schemas.openxmlformats.org/drawingml/2006/main" noGrp="1"/>
          </p:cNvSpPr>
          <p:nvPr/>
        </p:nvSpPr>
        <p:spPr>
          <a:xfrm xmlns:a="http://schemas.openxmlformats.org/drawingml/2006/main">
            <a:off x="609600" y="847725"/>
            <a:ext cx="108585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225" b="1">
                <a:solidFill>
                  <a:srgbClr val="FFFFFF"/>
                </a:solidFill>
                <a:latin typeface="Arial"/>
                <a:ea typeface="Arial"/>
                <a:cs typeface="Arial"/>
              </a:defRPr>
            </a:pPr>
            <a:r>
              <a:rPr sz="3225" b="1">
                <a:solidFill>
                  <a:srgbClr val="FFFFFF"/>
                </a:solidFill>
                <a:latin typeface="Arial"/>
                <a:ea typeface="Arial"/>
                <a:cs typeface="Arial"/>
              </a:rPr>
              <a:t>Executive risk summary</a:t>
            </a:r>
          </a:p>
        </p:txBody>
      </p:sp>
      <p:sp>
        <p:nvSpPr>
          <p:cNvPr id="3" name="">
            <a:extLst xmlns:a="http://schemas.openxmlformats.org/drawingml/2006/main">
              <a:ext uri="{FF2B5EF4-FFF2-40B4-BE49-F238E27FC236}">
                <a16:creationId xmlns:a16="http://schemas.microsoft.com/office/drawing/2014/main" id="{116DCDF9-345B-452C-8FA3-20FE485F2363}"/>
              </a:ext>
            </a:extLst>
          </p:cNvPr>
          <p:cNvSpPr>
            <a:spLocks xmlns:a="http://schemas.openxmlformats.org/drawingml/2006/main" noGrp="1"/>
          </p:cNvSpPr>
          <p:nvPr/>
        </p:nvSpPr>
        <p:spPr>
          <a:xfrm xmlns:a="http://schemas.openxmlformats.org/drawingml/2006/main">
            <a:off x="609600" y="1552575"/>
            <a:ext cx="1076325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D9E3EE"/>
                </a:solidFill>
                <a:latin typeface="Arial"/>
                <a:ea typeface="Arial"/>
                <a:cs typeface="Arial"/>
              </a:defRPr>
            </a:pPr>
            <a:r>
              <a:rPr sz="1725" b="0">
                <a:solidFill>
                  <a:srgbClr val="D9E3EE"/>
                </a:solidFill>
                <a:latin typeface="Arial"/>
                <a:ea typeface="Arial"/>
                <a:cs typeface="Arial"/>
              </a:rPr>
              <a:t>[Company]  /  [Reporting period]  /  [As-of date]</a:t>
            </a:r>
          </a:p>
        </p:txBody>
      </p:sp>
      <p:sp>
        <p:nvSpPr>
          <p:cNvPr id="4" name="">
            <a:extLst xmlns:a="http://schemas.openxmlformats.org/drawingml/2006/main">
              <a:ext uri="{FF2B5EF4-FFF2-40B4-BE49-F238E27FC236}">
                <a16:creationId xmlns:a16="http://schemas.microsoft.com/office/drawing/2014/main" id="{E4AC707E-EA21-43DD-B7C7-F01C990952C5}"/>
              </a:ext>
            </a:extLst>
          </p:cNvPr>
          <p:cNvSpPr>
            <a:spLocks xmlns:a="http://schemas.openxmlformats.org/drawingml/2006/main" noGrp="1"/>
          </p:cNvSpPr>
          <p:nvPr/>
        </p:nvSpPr>
        <p:spPr>
          <a:xfrm xmlns:a="http://schemas.openxmlformats.org/drawingml/2006/main">
            <a:off x="609600" y="2114550"/>
            <a:ext cx="10972800" cy="19050"/>
          </a:xfrm>
          <a:prstGeom xmlns:a="http://schemas.openxmlformats.org/drawingml/2006/main" prst="rect">
            <a:avLst/>
          </a:prstGeom>
          <a:solidFill xmlns:a="http://schemas.openxmlformats.org/drawingml/2006/main">
            <a:srgbClr val="51627A"/>
          </a:solidFill>
          <a:ln xmlns:a="http://schemas.openxmlformats.org/drawingml/2006/main" w="0">
            <a:noFill/>
          </a:ln>
        </p:spPr>
      </p:sp>
      <p:sp>
        <p:nvSpPr>
          <p:cNvPr id="5" name="">
            <a:extLst xmlns:a="http://schemas.openxmlformats.org/drawingml/2006/main">
              <a:ext uri="{FF2B5EF4-FFF2-40B4-BE49-F238E27FC236}">
                <a16:creationId xmlns:a16="http://schemas.microsoft.com/office/drawing/2014/main" id="{AC725CFC-706E-413D-8675-E224F07DA8F8}"/>
              </a:ext>
            </a:extLst>
          </p:cNvPr>
          <p:cNvSpPr>
            <a:spLocks xmlns:a="http://schemas.openxmlformats.org/drawingml/2006/main" noGrp="1"/>
          </p:cNvSpPr>
          <p:nvPr/>
        </p:nvSpPr>
        <p:spPr>
          <a:xfrm xmlns:a="http://schemas.openxmlformats.org/drawingml/2006/main">
            <a:off x="609600" y="2447925"/>
            <a:ext cx="62865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875" b="1">
                <a:solidFill>
                  <a:srgbClr val="E3BE61"/>
                </a:solidFill>
                <a:latin typeface="Arial"/>
                <a:ea typeface="Arial"/>
                <a:cs typeface="Arial"/>
              </a:defRPr>
            </a:pPr>
            <a:r>
              <a:rPr sz="4875" b="1">
                <a:solidFill>
                  <a:srgbClr val="E3BE61"/>
                </a:solidFill>
                <a:latin typeface="Arial"/>
                <a:ea typeface="Arial"/>
                <a:cs typeface="Arial"/>
              </a:rPr>
              <a:t>[Decision]</a:t>
            </a:r>
          </a:p>
        </p:txBody>
      </p:sp>
      <p:sp>
        <p:nvSpPr>
          <p:cNvPr id="6" name="">
            <a:extLst xmlns:a="http://schemas.openxmlformats.org/drawingml/2006/main">
              <a:ext uri="{FF2B5EF4-FFF2-40B4-BE49-F238E27FC236}">
                <a16:creationId xmlns:a16="http://schemas.microsoft.com/office/drawing/2014/main" id="{54936D75-1466-4974-98CF-A59B2DF00955}"/>
              </a:ext>
            </a:extLst>
          </p:cNvPr>
          <p:cNvSpPr>
            <a:spLocks xmlns:a="http://schemas.openxmlformats.org/drawingml/2006/main" noGrp="1"/>
          </p:cNvSpPr>
          <p:nvPr/>
        </p:nvSpPr>
        <p:spPr>
          <a:xfrm xmlns:a="http://schemas.openxmlformats.org/drawingml/2006/main">
            <a:off x="609600" y="3562350"/>
            <a:ext cx="6286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FFFFFF"/>
                </a:solidFill>
                <a:latin typeface="Arial"/>
                <a:ea typeface="Arial"/>
                <a:cs typeface="Arial"/>
              </a:defRPr>
            </a:pPr>
            <a:r>
              <a:rPr sz="1500" b="1">
                <a:solidFill>
                  <a:srgbClr val="FFFFFF"/>
                </a:solidFill>
                <a:latin typeface="Arial"/>
                <a:ea typeface="Arial"/>
                <a:cs typeface="Arial"/>
              </a:rPr>
              <a:t>SPECIFIC APPROVAL OR OVERSIGHT ASK</a:t>
            </a:r>
          </a:p>
        </p:txBody>
      </p:sp>
      <p:sp>
        <p:nvSpPr>
          <p:cNvPr id="7" name="">
            <a:extLst xmlns:a="http://schemas.openxmlformats.org/drawingml/2006/main">
              <a:ext uri="{FF2B5EF4-FFF2-40B4-BE49-F238E27FC236}">
                <a16:creationId xmlns:a16="http://schemas.microsoft.com/office/drawing/2014/main" id="{7BB250FF-75EA-4D3D-AA5B-22CBB799FA26}"/>
              </a:ext>
            </a:extLst>
          </p:cNvPr>
          <p:cNvSpPr>
            <a:spLocks xmlns:a="http://schemas.openxmlformats.org/drawingml/2006/main" noGrp="1"/>
          </p:cNvSpPr>
          <p:nvPr/>
        </p:nvSpPr>
        <p:spPr>
          <a:xfrm xmlns:a="http://schemas.openxmlformats.org/drawingml/2006/main">
            <a:off x="609600" y="4057650"/>
            <a:ext cx="6286500" cy="733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FFFFFF"/>
                </a:solidFill>
                <a:latin typeface="Arial"/>
                <a:ea typeface="Arial"/>
                <a:cs typeface="Arial"/>
              </a:defRPr>
            </a:pPr>
            <a:r>
              <a:rPr sz="2250" b="1">
                <a:solidFill>
                  <a:srgbClr val="FFFFFF"/>
                </a:solidFill>
                <a:latin typeface="Arial"/>
                <a:ea typeface="Arial"/>
                <a:cs typeface="Arial"/>
              </a:rPr>
              <a:t>[Amount or choice] / [Decision deadline]</a:t>
            </a:r>
          </a:p>
        </p:txBody>
      </p:sp>
      <p:sp>
        <p:nvSpPr>
          <p:cNvPr id="8" name="">
            <a:extLst xmlns:a="http://schemas.openxmlformats.org/drawingml/2006/main">
              <a:ext uri="{FF2B5EF4-FFF2-40B4-BE49-F238E27FC236}">
                <a16:creationId xmlns:a16="http://schemas.microsoft.com/office/drawing/2014/main" id="{9ECEC04F-474D-4EE4-978E-3FA0B3D5A31F}"/>
              </a:ext>
            </a:extLst>
          </p:cNvPr>
          <p:cNvSpPr>
            <a:spLocks xmlns:a="http://schemas.openxmlformats.org/drawingml/2006/main" noGrp="1"/>
          </p:cNvSpPr>
          <p:nvPr/>
        </p:nvSpPr>
        <p:spPr>
          <a:xfrm xmlns:a="http://schemas.openxmlformats.org/drawingml/2006/main">
            <a:off x="7524750" y="2476500"/>
            <a:ext cx="4000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1">
                <a:solidFill>
                  <a:srgbClr val="E3BE61"/>
                </a:solidFill>
                <a:latin typeface="Arial"/>
                <a:ea typeface="Arial"/>
                <a:cs typeface="Arial"/>
              </a:defRPr>
            </a:pPr>
            <a:r>
              <a:rPr sz="1500" b="1">
                <a:solidFill>
                  <a:srgbClr val="E3BE61"/>
                </a:solidFill>
                <a:latin typeface="Arial"/>
                <a:ea typeface="Arial"/>
                <a:cs typeface="Arial"/>
              </a:rPr>
              <a:t>CONDITIONS TO PROCEED</a:t>
            </a:r>
          </a:p>
        </p:txBody>
      </p:sp>
      <p:sp>
        <p:nvSpPr>
          <p:cNvPr id="9" name="">
            <a:extLst xmlns:a="http://schemas.openxmlformats.org/drawingml/2006/main">
              <a:ext uri="{FF2B5EF4-FFF2-40B4-BE49-F238E27FC236}">
                <a16:creationId xmlns:a16="http://schemas.microsoft.com/office/drawing/2014/main" id="{BA60D256-CE2D-4A3B-BC36-E1CAA4653832}"/>
              </a:ext>
            </a:extLst>
          </p:cNvPr>
          <p:cNvSpPr>
            <a:spLocks xmlns:a="http://schemas.openxmlformats.org/drawingml/2006/main" noGrp="1"/>
          </p:cNvSpPr>
          <p:nvPr/>
        </p:nvSpPr>
        <p:spPr>
          <a:xfrm xmlns:a="http://schemas.openxmlformats.org/drawingml/2006/main">
            <a:off x="7524750" y="3009900"/>
            <a:ext cx="4000500" cy="1466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175" b="0">
                <a:solidFill>
                  <a:srgbClr val="FFFFFF"/>
                </a:solidFill>
                <a:latin typeface="Arial"/>
                <a:ea typeface="Arial"/>
                <a:cs typeface="Arial"/>
              </a:defRPr>
            </a:pPr>
            <a:r>
              <a:rPr sz="2175" b="0">
                <a:solidFill>
                  <a:srgbClr val="FFFFFF"/>
                </a:solidFill>
                <a:latin typeface="Arial"/>
                <a:ea typeface="Arial"/>
                <a:cs typeface="Arial"/>
              </a:rPr>
              <a:t>[Evidence and operating conditions that must hold]</a:t>
            </a:r>
          </a:p>
        </p:txBody>
      </p:sp>
      <p:sp>
        <p:nvSpPr>
          <p:cNvPr id="10" name="">
            <a:extLst xmlns:a="http://schemas.openxmlformats.org/drawingml/2006/main">
              <a:ext uri="{FF2B5EF4-FFF2-40B4-BE49-F238E27FC236}">
                <a16:creationId xmlns:a16="http://schemas.microsoft.com/office/drawing/2014/main" id="{1377AA89-EB41-495B-9BE7-84F44EE5638B}"/>
              </a:ext>
            </a:extLst>
          </p:cNvPr>
          <p:cNvSpPr>
            <a:spLocks xmlns:a="http://schemas.openxmlformats.org/drawingml/2006/main" noGrp="1"/>
          </p:cNvSpPr>
          <p:nvPr/>
        </p:nvSpPr>
        <p:spPr>
          <a:xfrm xmlns:a="http://schemas.openxmlformats.org/drawingml/2006/main">
            <a:off x="609600" y="5181600"/>
            <a:ext cx="10972800" cy="19050"/>
          </a:xfrm>
          <a:prstGeom xmlns:a="http://schemas.openxmlformats.org/drawingml/2006/main" prst="rect">
            <a:avLst/>
          </a:prstGeom>
          <a:solidFill xmlns:a="http://schemas.openxmlformats.org/drawingml/2006/main">
            <a:srgbClr val="51627A"/>
          </a:solidFill>
          <a:ln xmlns:a="http://schemas.openxmlformats.org/drawingml/2006/main" w="0">
            <a:noFill/>
          </a:ln>
        </p:spPr>
      </p:sp>
      <p:sp>
        <p:nvSpPr>
          <p:cNvPr id="11" name="">
            <a:extLst xmlns:a="http://schemas.openxmlformats.org/drawingml/2006/main">
              <a:ext uri="{FF2B5EF4-FFF2-40B4-BE49-F238E27FC236}">
                <a16:creationId xmlns:a16="http://schemas.microsoft.com/office/drawing/2014/main" id="{B7F4F3BD-522F-4A22-B1DD-1DFE2E96D09A}"/>
              </a:ext>
            </a:extLst>
          </p:cNvPr>
          <p:cNvSpPr>
            <a:spLocks xmlns:a="http://schemas.openxmlformats.org/drawingml/2006/main" noGrp="1"/>
          </p:cNvSpPr>
          <p:nvPr/>
        </p:nvSpPr>
        <p:spPr>
          <a:xfrm xmlns:a="http://schemas.openxmlformats.org/drawingml/2006/main">
            <a:off x="609600" y="5381625"/>
            <a:ext cx="6715125"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FFFFF"/>
                </a:solidFill>
                <a:latin typeface="Arial"/>
                <a:ea typeface="Arial"/>
                <a:cs typeface="Arial"/>
              </a:defRPr>
            </a:pPr>
            <a:r>
              <a:rPr sz="1800" b="0">
                <a:solidFill>
                  <a:srgbClr val="FFFFFF"/>
                </a:solidFill>
                <a:latin typeface="Arial"/>
                <a:ea typeface="Arial"/>
                <a:cs typeface="Arial"/>
              </a:rPr>
              <a:t>OWNER  [Accountable executive]</a:t>
            </a:r>
          </a:p>
          <a:p xmlns:a="http://schemas.openxmlformats.org/drawingml/2006/main">
            <a:pPr>
              <a:defRPr sz="1800" b="0">
                <a:solidFill>
                  <a:srgbClr val="FFFFFF"/>
                </a:solidFill>
                <a:latin typeface="Arial"/>
                <a:ea typeface="Arial"/>
                <a:cs typeface="Arial"/>
              </a:defRPr>
            </a:pPr>
            <a:r>
              <a:rPr sz="1800" b="0">
                <a:solidFill>
                  <a:srgbClr val="FFFFFF"/>
                </a:solidFill>
                <a:latin typeface="Arial"/>
                <a:ea typeface="Arial"/>
                <a:cs typeface="Arial"/>
              </a:rPr>
              <a:t>[Actual approval authority and limits]</a:t>
            </a:r>
          </a:p>
        </p:txBody>
      </p:sp>
      <p:sp>
        <p:nvSpPr>
          <p:cNvPr id="12" name="">
            <a:extLst xmlns:a="http://schemas.openxmlformats.org/drawingml/2006/main">
              <a:ext uri="{FF2B5EF4-FFF2-40B4-BE49-F238E27FC236}">
                <a16:creationId xmlns:a16="http://schemas.microsoft.com/office/drawing/2014/main" id="{DBCF908C-9C6E-4802-97CE-E8315DB03F61}"/>
              </a:ext>
            </a:extLst>
          </p:cNvPr>
          <p:cNvSpPr>
            <a:spLocks xmlns:a="http://schemas.openxmlformats.org/drawingml/2006/main" noGrp="1"/>
          </p:cNvSpPr>
          <p:nvPr/>
        </p:nvSpPr>
        <p:spPr>
          <a:xfrm xmlns:a="http://schemas.openxmlformats.org/drawingml/2006/main">
            <a:off x="7524750" y="5381625"/>
            <a:ext cx="4000500" cy="723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FFFFFF"/>
                </a:solidFill>
                <a:latin typeface="Arial"/>
                <a:ea typeface="Arial"/>
                <a:cs typeface="Arial"/>
              </a:defRPr>
            </a:pPr>
            <a:r>
              <a:rPr sz="1800" b="0">
                <a:solidFill>
                  <a:srgbClr val="FFFFFF"/>
                </a:solidFill>
                <a:latin typeface="Arial"/>
                <a:ea typeface="Arial"/>
                <a:cs typeface="Arial"/>
              </a:rPr>
              <a:t>DECISION STATUS</a:t>
            </a:r>
          </a:p>
          <a:p xmlns:a="http://schemas.openxmlformats.org/drawingml/2006/main">
            <a:pPr>
              <a:defRPr sz="1800" b="0">
                <a:solidFill>
                  <a:srgbClr val="FFFFFF"/>
                </a:solidFill>
                <a:latin typeface="Arial"/>
                <a:ea typeface="Arial"/>
                <a:cs typeface="Arial"/>
              </a:defRPr>
            </a:pPr>
            <a:r>
              <a:rPr sz="1800" b="0">
                <a:solidFill>
                  <a:srgbClr val="FFFFFF"/>
                </a:solidFill>
                <a:latin typeface="Arial"/>
                <a:ea typeface="Arial"/>
                <a:cs typeface="Arial"/>
              </a:rPr>
              <a:t>[Proposed / approved / pending]</a:t>
            </a:r>
          </a:p>
        </p:txBody>
      </p:sp>
      <p:sp>
        <p:nvSpPr>
          <p:cNvPr id="13" name="">
            <a:extLst xmlns:a="http://schemas.openxmlformats.org/drawingml/2006/main">
              <a:ext uri="{FF2B5EF4-FFF2-40B4-BE49-F238E27FC236}">
                <a16:creationId xmlns:a16="http://schemas.microsoft.com/office/drawing/2014/main" id="{FA0EF908-CD71-4B11-A434-E60396169CE2}"/>
              </a:ext>
            </a:extLst>
          </p:cNvPr>
          <p:cNvSpPr>
            <a:spLocks xmlns:a="http://schemas.openxmlformats.org/drawingml/2006/main" noGrp="1"/>
          </p:cNvSpPr>
          <p:nvPr/>
        </p:nvSpPr>
        <p:spPr>
          <a:xfrm xmlns:a="http://schemas.openxmlformats.org/drawingml/2006/main">
            <a:off x="609600" y="6410325"/>
            <a:ext cx="1076325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D9E3EE"/>
                </a:solidFill>
                <a:latin typeface="Arial"/>
                <a:ea typeface="Arial"/>
                <a:cs typeface="Arial"/>
              </a:defRPr>
            </a:pPr>
            <a:r>
              <a:rPr sz="1050" b="0">
                <a:solidFill>
                  <a:srgbClr val="D9E3EE"/>
                </a:solidFill>
                <a:latin typeface="Arial"/>
                <a:ea typeface="Arial"/>
                <a:cs typeface="Arial"/>
              </a:rPr>
              <a:t>KENNEDY RISK GROUP   /   EXECUTIVE RISK REPORT   /   01</a:t>
            </a:r>
          </a:p>
        </p:txBody>
      </p:sp>
    </p:spTree>
    <p:extLst>
      <p:ext uri="{BB962C8B-B14F-4D97-AF65-F5344CB8AC3E}">
        <p14:creationId xmlns:p14="http://schemas.microsoft.com/office/powerpoint/2010/main" val="311247483"/>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E65B057-CDC6-4DB5-94A6-8F282023E26B}"/>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EDITABLE TEMPLATE</a:t>
            </a:r>
          </a:p>
        </p:txBody>
      </p:sp>
      <p:sp>
        <p:nvSpPr>
          <p:cNvPr id="2" name="">
            <a:extLst xmlns:a="http://schemas.openxmlformats.org/drawingml/2006/main">
              <a:ext uri="{FF2B5EF4-FFF2-40B4-BE49-F238E27FC236}">
                <a16:creationId xmlns:a16="http://schemas.microsoft.com/office/drawing/2014/main" id="{04DEF4C6-7A21-458E-92DD-8FD6BC1ADCEE}"/>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Enterprise risk overview</a:t>
            </a:r>
          </a:p>
        </p:txBody>
      </p:sp>
      <p:sp>
        <p:nvSpPr>
          <p:cNvPr id="3" name="">
            <a:extLst xmlns:a="http://schemas.openxmlformats.org/drawingml/2006/main">
              <a:ext uri="{FF2B5EF4-FFF2-40B4-BE49-F238E27FC236}">
                <a16:creationId xmlns:a16="http://schemas.microsoft.com/office/drawing/2014/main" id="{B6E58D09-F44D-4C22-9390-CCFA52795D7F}"/>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[Reporting boundary and selection criteria]  /  Explain why each risk merits board attention.</a:t>
            </a:r>
          </a:p>
        </p:txBody>
      </p:sp>
      <p:sp>
        <p:nvSpPr>
          <p:cNvPr id="4" name="">
            <a:extLst xmlns:a="http://schemas.openxmlformats.org/drawingml/2006/main">
              <a:ext uri="{FF2B5EF4-FFF2-40B4-BE49-F238E27FC236}">
                <a16:creationId xmlns:a16="http://schemas.microsoft.com/office/drawing/2014/main" id="{3BE9C373-C472-4FCF-A524-ACC2BDD67645}"/>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02</a:t>
            </a:r>
          </a:p>
        </p:txBody>
      </p:sp>
      <p:graphicFrame>
        <p:nvGraphicFramePr>
          <p:cNvPr id="11" name=""/>
          <p:cNvGraphicFramePr/>
          <p:nvPr/>
        </p:nvGraphicFramePr>
        <p:xfrm>
          <a:off xmlns:a="http://schemas.openxmlformats.org/drawingml/2006/main" x="609600" y="2047875"/>
          <a:ext xmlns:a="http://schemas.openxmlformats.org/drawingml/2006/main" cx="10972800" cy="3190875"/>
        </p:xfrm>
        <a:graphic xmlns:a="http://schemas.openxmlformats.org/drawingml/2006/main">
          <a:graphicData uri="http://schemas.openxmlformats.org/drawingml/2006/table">
            <a:tbl>
              <a:tblPr/>
              <a:tblGrid>
                <a:gridCol w="2667000"/>
                <a:gridCol w="2857500"/>
                <a:gridCol w="5448300"/>
              </a:tblGrid>
              <a:tr h="419100">
                <a:tc>
                  <a:txBody>
                    <a:bodyPr/>
                    <a:lstStyle/>
                    <a:p>
                      <a:r>
                        <a:rPr sz="1650" b="1">
                          <a:solidFill>
                            <a:srgbClr val="FFFFFF"/>
                          </a:solidFill>
                          <a:latin typeface="Arial"/>
                          <a:ea typeface="Arial"/>
                          <a:cs typeface="Arial"/>
                        </a:rPr>
                        <a:t>Risk / direction</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Objective affected</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Evidence and next step</a:t>
                      </a:r>
                    </a:p>
                  </a:txBody>
                  <a:tcPr marL="133350" marR="133350" marT="95250" marB="95250" anchor="t">
                    <a:solidFill>
                      <a:srgbClr val="0D1F3C"/>
                    </a:solidFill>
                  </a:tcPr>
                </a:tc>
              </a:tr>
              <a:tr h="923925">
                <a:tc>
                  <a:txBody>
                    <a:bodyPr/>
                    <a:lstStyle/>
                    <a:p>
                      <a:r>
                        <a:rPr sz="1800" b="0">
                          <a:solidFill>
                            <a:srgbClr val="0D1F3C"/>
                          </a:solidFill>
                          <a:latin typeface="Arial"/>
                          <a:ea typeface="Arial"/>
                          <a:cs typeface="Arial"/>
                        </a:rPr>
                        <a:t>[ID / scenario / trend]</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[Plan commitment]</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[Owner, evidence/date, response and decision need]</a:t>
                      </a:r>
                    </a:p>
                  </a:txBody>
                  <a:tcPr marL="133350" marR="133350" marT="95250" marB="95250" anchor="t">
                    <a:solidFill>
                      <a:srgbClr val="F3F5F7"/>
                    </a:solidFill>
                  </a:tcPr>
                </a:tc>
              </a:tr>
              <a:tr h="923925">
                <a:tc>
                  <a:txBody>
                    <a:bodyPr/>
                    <a:lstStyle/>
                    <a:p>
                      <a:r>
                        <a:rPr sz="1800" b="0">
                          <a:solidFill>
                            <a:srgbClr val="0D1F3C"/>
                          </a:solidFill>
                          <a:latin typeface="Arial"/>
                          <a:ea typeface="Arial"/>
                          <a:cs typeface="Arial"/>
                        </a:rPr>
                        <a:t>[ID / scenario / trend]</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[Plan commitment]</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[Owner, evidence/date, response and decision need]</a:t>
                      </a:r>
                    </a:p>
                  </a:txBody>
                  <a:tcPr marL="133350" marR="133350" marT="95250" marB="95250" anchor="t">
                    <a:solidFill>
                      <a:srgbClr val="FFFFFF"/>
                    </a:solidFill>
                  </a:tcPr>
                </a:tc>
              </a:tr>
              <a:tr h="923925">
                <a:tc>
                  <a:txBody>
                    <a:bodyPr/>
                    <a:lstStyle/>
                    <a:p>
                      <a:r>
                        <a:rPr sz="1800" b="0">
                          <a:solidFill>
                            <a:srgbClr val="0D1F3C"/>
                          </a:solidFill>
                          <a:latin typeface="Arial"/>
                          <a:ea typeface="Arial"/>
                          <a:cs typeface="Arial"/>
                        </a:rPr>
                        <a:t>[ID / scenario / trend]</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[Plan commitment]</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[Owner, evidence/date, response and decision need]</a:t>
                      </a:r>
                    </a:p>
                  </a:txBody>
                  <a:tcPr marL="133350" marR="133350" marT="95250" marB="95250" anchor="t">
                    <a:solidFill>
                      <a:srgbClr val="F3F5F7"/>
                    </a:solidFill>
                  </a:tcPr>
                </a:tc>
              </a:tr>
            </a:tbl>
          </a:graphicData>
        </a:graphic>
      </p:graphicFrame>
      <p:sp>
        <p:nvSpPr>
          <p:cNvPr id="6" name="">
            <a:extLst xmlns:a="http://schemas.openxmlformats.org/drawingml/2006/main">
              <a:ext uri="{FF2B5EF4-FFF2-40B4-BE49-F238E27FC236}">
                <a16:creationId xmlns:a16="http://schemas.microsoft.com/office/drawing/2014/main" id="{C4151D27-C826-47DB-8DF6-F3CB47C0A3C0}"/>
              </a:ext>
            </a:extLst>
          </p:cNvPr>
          <p:cNvSpPr>
            <a:spLocks xmlns:a="http://schemas.openxmlformats.org/drawingml/2006/main" noGrp="1"/>
          </p:cNvSpPr>
          <p:nvPr/>
        </p:nvSpPr>
        <p:spPr>
          <a:xfrm xmlns:a="http://schemas.openxmlformats.org/drawingml/2006/main">
            <a:off x="609600" y="5953125"/>
            <a:ext cx="10972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[Material omissions, confidence limits and common dependencies]</a:t>
            </a:r>
          </a:p>
        </p:txBody>
      </p:sp>
    </p:spTree>
    <p:extLst>
      <p:ext uri="{BB962C8B-B14F-4D97-AF65-F5344CB8AC3E}">
        <p14:creationId xmlns:p14="http://schemas.microsoft.com/office/powerpoint/2010/main" val="180221140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B9ABD0B6-1F30-4F98-9183-562D39C9DBB9}"/>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EDITABLE TEMPLATE</a:t>
            </a:r>
          </a:p>
        </p:txBody>
      </p:sp>
      <p:sp>
        <p:nvSpPr>
          <p:cNvPr id="2" name="">
            <a:extLst xmlns:a="http://schemas.openxmlformats.org/drawingml/2006/main">
              <a:ext uri="{FF2B5EF4-FFF2-40B4-BE49-F238E27FC236}">
                <a16:creationId xmlns:a16="http://schemas.microsoft.com/office/drawing/2014/main" id="{8E66A984-24AB-46C1-B039-535EF68E3BB4}"/>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Trace the risk into the operating plan</a:t>
            </a:r>
          </a:p>
        </p:txBody>
      </p:sp>
      <p:sp>
        <p:nvSpPr>
          <p:cNvPr id="3" name="">
            <a:extLst xmlns:a="http://schemas.openxmlformats.org/drawingml/2006/main">
              <a:ext uri="{FF2B5EF4-FFF2-40B4-BE49-F238E27FC236}">
                <a16:creationId xmlns:a16="http://schemas.microsoft.com/office/drawing/2014/main" id="{5BC1E0F2-1E04-44D4-9597-87C526E03737}"/>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[Risk ID and objective]  /  KRG Risk Chain</a:t>
            </a:r>
          </a:p>
        </p:txBody>
      </p:sp>
      <p:sp>
        <p:nvSpPr>
          <p:cNvPr id="4" name="">
            <a:extLst xmlns:a="http://schemas.openxmlformats.org/drawingml/2006/main">
              <a:ext uri="{FF2B5EF4-FFF2-40B4-BE49-F238E27FC236}">
                <a16:creationId xmlns:a16="http://schemas.microsoft.com/office/drawing/2014/main" id="{F820BE8A-FB38-408A-ABCC-0A942DD95604}"/>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03</a:t>
            </a:r>
          </a:p>
        </p:txBody>
      </p:sp>
      <p:sp>
        <p:nvSpPr>
          <p:cNvPr id="5" name="">
            <a:extLst xmlns:a="http://schemas.openxmlformats.org/drawingml/2006/main">
              <a:ext uri="{FF2B5EF4-FFF2-40B4-BE49-F238E27FC236}">
                <a16:creationId xmlns:a16="http://schemas.microsoft.com/office/drawing/2014/main" id="{4D3B1292-42CE-49C0-898F-928F1BA07CBF}"/>
              </a:ext>
            </a:extLst>
          </p:cNvPr>
          <p:cNvSpPr>
            <a:spLocks xmlns:a="http://schemas.openxmlformats.org/drawingml/2006/main" noGrp="1"/>
          </p:cNvSpPr>
          <p:nvPr/>
        </p:nvSpPr>
        <p:spPr>
          <a:xfrm xmlns:a="http://schemas.openxmlformats.org/drawingml/2006/main">
            <a:off x="609600" y="2219325"/>
            <a:ext cx="2514600" cy="2019300"/>
          </a:xfrm>
          <a:prstGeom xmlns:a="http://schemas.openxmlformats.org/drawingml/2006/main" prst="rect">
            <a:avLst/>
          </a:prstGeom>
          <a:solidFill xmlns:a="http://schemas.openxmlformats.org/drawingml/2006/main">
            <a:srgbClr val="F0F3F7"/>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19396638-B901-422D-9D22-363066137D28}"/>
              </a:ext>
            </a:extLst>
          </p:cNvPr>
          <p:cNvSpPr>
            <a:spLocks xmlns:a="http://schemas.openxmlformats.org/drawingml/2006/main" noGrp="1"/>
          </p:cNvSpPr>
          <p:nvPr/>
        </p:nvSpPr>
        <p:spPr>
          <a:xfrm xmlns:a="http://schemas.openxmlformats.org/drawingml/2006/main">
            <a:off x="781050" y="240030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9B761C"/>
                </a:solidFill>
                <a:latin typeface="Arial"/>
                <a:ea typeface="Arial"/>
                <a:cs typeface="Arial"/>
              </a:defRPr>
            </a:pPr>
            <a:r>
              <a:rPr sz="1350" b="1">
                <a:solidFill>
                  <a:srgbClr val="9B761C"/>
                </a:solidFill>
                <a:latin typeface="Arial"/>
                <a:ea typeface="Arial"/>
                <a:cs typeface="Arial"/>
              </a:rPr>
              <a:t>TRIGGER</a:t>
            </a:r>
          </a:p>
        </p:txBody>
      </p:sp>
      <p:sp>
        <p:nvSpPr>
          <p:cNvPr id="7" name="">
            <a:extLst xmlns:a="http://schemas.openxmlformats.org/drawingml/2006/main">
              <a:ext uri="{FF2B5EF4-FFF2-40B4-BE49-F238E27FC236}">
                <a16:creationId xmlns:a16="http://schemas.microsoft.com/office/drawing/2014/main" id="{685AA397-82DE-4121-BC12-7E210DA21CE7}"/>
              </a:ext>
            </a:extLst>
          </p:cNvPr>
          <p:cNvSpPr>
            <a:spLocks xmlns:a="http://schemas.openxmlformats.org/drawingml/2006/main" noGrp="1"/>
          </p:cNvSpPr>
          <p:nvPr/>
        </p:nvSpPr>
        <p:spPr>
          <a:xfrm xmlns:a="http://schemas.openxmlformats.org/drawingml/2006/main">
            <a:off x="781050" y="2914650"/>
            <a:ext cx="2190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D1F3C"/>
                </a:solidFill>
                <a:latin typeface="Arial"/>
                <a:ea typeface="Arial"/>
                <a:cs typeface="Arial"/>
              </a:defRPr>
            </a:pPr>
            <a:r>
              <a:rPr sz="2025" b="1">
                <a:solidFill>
                  <a:srgbClr val="0D1F3C"/>
                </a:solidFill>
                <a:latin typeface="Arial"/>
                <a:ea typeface="Arial"/>
                <a:cs typeface="Arial"/>
              </a:rPr>
              <a:t>[Event or change]</a:t>
            </a:r>
          </a:p>
        </p:txBody>
      </p:sp>
      <p:sp>
        <p:nvSpPr>
          <p:cNvPr id="8" name="">
            <a:extLst xmlns:a="http://schemas.openxmlformats.org/drawingml/2006/main">
              <a:ext uri="{FF2B5EF4-FFF2-40B4-BE49-F238E27FC236}">
                <a16:creationId xmlns:a16="http://schemas.microsoft.com/office/drawing/2014/main" id="{936E23F0-D006-4570-A16F-16E544C9C0C2}"/>
              </a:ext>
            </a:extLst>
          </p:cNvPr>
          <p:cNvSpPr>
            <a:spLocks xmlns:a="http://schemas.openxmlformats.org/drawingml/2006/main" noGrp="1"/>
          </p:cNvSpPr>
          <p:nvPr/>
        </p:nvSpPr>
        <p:spPr>
          <a:xfrm xmlns:a="http://schemas.openxmlformats.org/drawingml/2006/main">
            <a:off x="3219450" y="3076575"/>
            <a:ext cx="123825" cy="238125"/>
          </a:xfrm>
          <a:prstGeom xmlns:a="http://schemas.openxmlformats.org/drawingml/2006/main" prst="chevron">
            <a:avLst/>
          </a:prstGeom>
          <a:solidFill xmlns:a="http://schemas.openxmlformats.org/drawingml/2006/main">
            <a:srgbClr val="9B761C"/>
          </a:solidFill>
          <a:ln xmlns:a="http://schemas.openxmlformats.org/drawingml/2006/main" w="0">
            <a:noFill/>
          </a:ln>
        </p:spPr>
      </p:sp>
      <p:sp>
        <p:nvSpPr>
          <p:cNvPr id="9" name="">
            <a:extLst xmlns:a="http://schemas.openxmlformats.org/drawingml/2006/main">
              <a:ext uri="{FF2B5EF4-FFF2-40B4-BE49-F238E27FC236}">
                <a16:creationId xmlns:a16="http://schemas.microsoft.com/office/drawing/2014/main" id="{C3E0D235-2B98-4004-9FA2-00B7A511F8DA}"/>
              </a:ext>
            </a:extLst>
          </p:cNvPr>
          <p:cNvSpPr>
            <a:spLocks xmlns:a="http://schemas.openxmlformats.org/drawingml/2006/main" noGrp="1"/>
          </p:cNvSpPr>
          <p:nvPr/>
        </p:nvSpPr>
        <p:spPr>
          <a:xfrm xmlns:a="http://schemas.openxmlformats.org/drawingml/2006/main">
            <a:off x="3429000" y="2219325"/>
            <a:ext cx="2514600" cy="2019300"/>
          </a:xfrm>
          <a:prstGeom xmlns:a="http://schemas.openxmlformats.org/drawingml/2006/main" prst="rect">
            <a:avLst/>
          </a:prstGeom>
          <a:solidFill xmlns:a="http://schemas.openxmlformats.org/drawingml/2006/main">
            <a:srgbClr val="F0F3F7"/>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D25CC289-C137-4EB5-B4BA-8B9E875D6C0E}"/>
              </a:ext>
            </a:extLst>
          </p:cNvPr>
          <p:cNvSpPr>
            <a:spLocks xmlns:a="http://schemas.openxmlformats.org/drawingml/2006/main" noGrp="1"/>
          </p:cNvSpPr>
          <p:nvPr/>
        </p:nvSpPr>
        <p:spPr>
          <a:xfrm xmlns:a="http://schemas.openxmlformats.org/drawingml/2006/main">
            <a:off x="3600450" y="240030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9B761C"/>
                </a:solidFill>
                <a:latin typeface="Arial"/>
                <a:ea typeface="Arial"/>
                <a:cs typeface="Arial"/>
              </a:defRPr>
            </a:pPr>
            <a:r>
              <a:rPr sz="1350" b="1">
                <a:solidFill>
                  <a:srgbClr val="9B761C"/>
                </a:solidFill>
                <a:latin typeface="Arial"/>
                <a:ea typeface="Arial"/>
                <a:cs typeface="Arial"/>
              </a:rPr>
              <a:t>TRANSMISSION</a:t>
            </a:r>
          </a:p>
        </p:txBody>
      </p:sp>
      <p:sp>
        <p:nvSpPr>
          <p:cNvPr id="11" name="">
            <a:extLst xmlns:a="http://schemas.openxmlformats.org/drawingml/2006/main">
              <a:ext uri="{FF2B5EF4-FFF2-40B4-BE49-F238E27FC236}">
                <a16:creationId xmlns:a16="http://schemas.microsoft.com/office/drawing/2014/main" id="{1A69237A-6EFF-4069-8C84-6738255B0548}"/>
              </a:ext>
            </a:extLst>
          </p:cNvPr>
          <p:cNvSpPr>
            <a:spLocks xmlns:a="http://schemas.openxmlformats.org/drawingml/2006/main" noGrp="1"/>
          </p:cNvSpPr>
          <p:nvPr/>
        </p:nvSpPr>
        <p:spPr>
          <a:xfrm xmlns:a="http://schemas.openxmlformats.org/drawingml/2006/main">
            <a:off x="3600450" y="2914650"/>
            <a:ext cx="2190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D1F3C"/>
                </a:solidFill>
                <a:latin typeface="Arial"/>
                <a:ea typeface="Arial"/>
                <a:cs typeface="Arial"/>
              </a:defRPr>
            </a:pPr>
            <a:r>
              <a:rPr sz="2025" b="1">
                <a:solidFill>
                  <a:srgbClr val="0D1F3C"/>
                </a:solidFill>
                <a:latin typeface="Arial"/>
                <a:ea typeface="Arial"/>
                <a:cs typeface="Arial"/>
              </a:rPr>
              <a:t>[How the effect moves through the business]</a:t>
            </a:r>
          </a:p>
        </p:txBody>
      </p:sp>
      <p:sp>
        <p:nvSpPr>
          <p:cNvPr id="12" name="">
            <a:extLst xmlns:a="http://schemas.openxmlformats.org/drawingml/2006/main">
              <a:ext uri="{FF2B5EF4-FFF2-40B4-BE49-F238E27FC236}">
                <a16:creationId xmlns:a16="http://schemas.microsoft.com/office/drawing/2014/main" id="{34D9D2ED-FE38-4D2D-9658-6B6DD7088AB3}"/>
              </a:ext>
            </a:extLst>
          </p:cNvPr>
          <p:cNvSpPr>
            <a:spLocks xmlns:a="http://schemas.openxmlformats.org/drawingml/2006/main" noGrp="1"/>
          </p:cNvSpPr>
          <p:nvPr/>
        </p:nvSpPr>
        <p:spPr>
          <a:xfrm xmlns:a="http://schemas.openxmlformats.org/drawingml/2006/main">
            <a:off x="6038850" y="3076575"/>
            <a:ext cx="123825" cy="238125"/>
          </a:xfrm>
          <a:prstGeom xmlns:a="http://schemas.openxmlformats.org/drawingml/2006/main" prst="chevron">
            <a:avLst/>
          </a:prstGeom>
          <a:solidFill xmlns:a="http://schemas.openxmlformats.org/drawingml/2006/main">
            <a:srgbClr val="9B761C"/>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433C99F2-C21F-44A5-A52D-4331E2890E0E}"/>
              </a:ext>
            </a:extLst>
          </p:cNvPr>
          <p:cNvSpPr>
            <a:spLocks xmlns:a="http://schemas.openxmlformats.org/drawingml/2006/main" noGrp="1"/>
          </p:cNvSpPr>
          <p:nvPr/>
        </p:nvSpPr>
        <p:spPr>
          <a:xfrm xmlns:a="http://schemas.openxmlformats.org/drawingml/2006/main">
            <a:off x="6248400" y="2219325"/>
            <a:ext cx="2514600" cy="2019300"/>
          </a:xfrm>
          <a:prstGeom xmlns:a="http://schemas.openxmlformats.org/drawingml/2006/main" prst="rect">
            <a:avLst/>
          </a:prstGeom>
          <a:solidFill xmlns:a="http://schemas.openxmlformats.org/drawingml/2006/main">
            <a:srgbClr val="F0F3F7"/>
          </a:solidFill>
          <a:ln xmlns:a="http://schemas.openxmlformats.org/drawingml/2006/main" w="0">
            <a:noFill/>
          </a:ln>
        </p:spPr>
      </p:sp>
      <p:sp>
        <p:nvSpPr>
          <p:cNvPr id="14" name="">
            <a:extLst xmlns:a="http://schemas.openxmlformats.org/drawingml/2006/main">
              <a:ext uri="{FF2B5EF4-FFF2-40B4-BE49-F238E27FC236}">
                <a16:creationId xmlns:a16="http://schemas.microsoft.com/office/drawing/2014/main" id="{407528B1-4FD9-4A53-871E-46EC55703259}"/>
              </a:ext>
            </a:extLst>
          </p:cNvPr>
          <p:cNvSpPr>
            <a:spLocks xmlns:a="http://schemas.openxmlformats.org/drawingml/2006/main" noGrp="1"/>
          </p:cNvSpPr>
          <p:nvPr/>
        </p:nvSpPr>
        <p:spPr>
          <a:xfrm xmlns:a="http://schemas.openxmlformats.org/drawingml/2006/main">
            <a:off x="6419850" y="240030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9B761C"/>
                </a:solidFill>
                <a:latin typeface="Arial"/>
                <a:ea typeface="Arial"/>
                <a:cs typeface="Arial"/>
              </a:defRPr>
            </a:pPr>
            <a:r>
              <a:rPr sz="1350" b="1">
                <a:solidFill>
                  <a:srgbClr val="9B761C"/>
                </a:solidFill>
                <a:latin typeface="Arial"/>
                <a:ea typeface="Arial"/>
                <a:cs typeface="Arial"/>
              </a:rPr>
              <a:t>CONSTRAINT</a:t>
            </a:r>
          </a:p>
        </p:txBody>
      </p:sp>
      <p:sp>
        <p:nvSpPr>
          <p:cNvPr id="15" name="">
            <a:extLst xmlns:a="http://schemas.openxmlformats.org/drawingml/2006/main">
              <a:ext uri="{FF2B5EF4-FFF2-40B4-BE49-F238E27FC236}">
                <a16:creationId xmlns:a16="http://schemas.microsoft.com/office/drawing/2014/main" id="{32AEB006-02F7-4EC4-BD49-B85F10E2B467}"/>
              </a:ext>
            </a:extLst>
          </p:cNvPr>
          <p:cNvSpPr>
            <a:spLocks xmlns:a="http://schemas.openxmlformats.org/drawingml/2006/main" noGrp="1"/>
          </p:cNvSpPr>
          <p:nvPr/>
        </p:nvSpPr>
        <p:spPr>
          <a:xfrm xmlns:a="http://schemas.openxmlformats.org/drawingml/2006/main">
            <a:off x="6419850" y="2914650"/>
            <a:ext cx="2190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D1F3C"/>
                </a:solidFill>
                <a:latin typeface="Arial"/>
                <a:ea typeface="Arial"/>
                <a:cs typeface="Arial"/>
              </a:defRPr>
            </a:pPr>
            <a:r>
              <a:rPr sz="2025" b="1">
                <a:solidFill>
                  <a:srgbClr val="0D1F3C"/>
                </a:solidFill>
                <a:latin typeface="Arial"/>
                <a:ea typeface="Arial"/>
                <a:cs typeface="Arial"/>
              </a:rPr>
              <a:t>[What prevents recovery in time]</a:t>
            </a:r>
          </a:p>
        </p:txBody>
      </p:sp>
      <p:sp>
        <p:nvSpPr>
          <p:cNvPr id="16" name="">
            <a:extLst xmlns:a="http://schemas.openxmlformats.org/drawingml/2006/main">
              <a:ext uri="{FF2B5EF4-FFF2-40B4-BE49-F238E27FC236}">
                <a16:creationId xmlns:a16="http://schemas.microsoft.com/office/drawing/2014/main" id="{D6DCBF1E-93D0-4AA8-95EF-6D1B6A680071}"/>
              </a:ext>
            </a:extLst>
          </p:cNvPr>
          <p:cNvSpPr>
            <a:spLocks xmlns:a="http://schemas.openxmlformats.org/drawingml/2006/main" noGrp="1"/>
          </p:cNvSpPr>
          <p:nvPr/>
        </p:nvSpPr>
        <p:spPr>
          <a:xfrm xmlns:a="http://schemas.openxmlformats.org/drawingml/2006/main">
            <a:off x="8858250" y="3076575"/>
            <a:ext cx="123825" cy="238125"/>
          </a:xfrm>
          <a:prstGeom xmlns:a="http://schemas.openxmlformats.org/drawingml/2006/main" prst="chevron">
            <a:avLst/>
          </a:prstGeom>
          <a:solidFill xmlns:a="http://schemas.openxmlformats.org/drawingml/2006/main">
            <a:srgbClr val="9B761C"/>
          </a:solidFill>
          <a:ln xmlns:a="http://schemas.openxmlformats.org/drawingml/2006/main" w="0">
            <a:noFill/>
          </a:ln>
        </p:spPr>
      </p:sp>
      <p:sp>
        <p:nvSpPr>
          <p:cNvPr id="17" name="">
            <a:extLst xmlns:a="http://schemas.openxmlformats.org/drawingml/2006/main">
              <a:ext uri="{FF2B5EF4-FFF2-40B4-BE49-F238E27FC236}">
                <a16:creationId xmlns:a16="http://schemas.microsoft.com/office/drawing/2014/main" id="{26DBA526-DE38-45AF-9BE5-996381641168}"/>
              </a:ext>
            </a:extLst>
          </p:cNvPr>
          <p:cNvSpPr>
            <a:spLocks xmlns:a="http://schemas.openxmlformats.org/drawingml/2006/main" noGrp="1"/>
          </p:cNvSpPr>
          <p:nvPr/>
        </p:nvSpPr>
        <p:spPr>
          <a:xfrm xmlns:a="http://schemas.openxmlformats.org/drawingml/2006/main">
            <a:off x="9067800" y="2219325"/>
            <a:ext cx="2514600" cy="2019300"/>
          </a:xfrm>
          <a:prstGeom xmlns:a="http://schemas.openxmlformats.org/drawingml/2006/main" prst="rect">
            <a:avLst/>
          </a:prstGeom>
          <a:solidFill xmlns:a="http://schemas.openxmlformats.org/drawingml/2006/main">
            <a:srgbClr val="0D1F3C"/>
          </a:solidFill>
          <a:ln xmlns:a="http://schemas.openxmlformats.org/drawingml/2006/main" w="0">
            <a:noFill/>
          </a:ln>
        </p:spPr>
      </p:sp>
      <p:sp>
        <p:nvSpPr>
          <p:cNvPr id="18" name="">
            <a:extLst xmlns:a="http://schemas.openxmlformats.org/drawingml/2006/main">
              <a:ext uri="{FF2B5EF4-FFF2-40B4-BE49-F238E27FC236}">
                <a16:creationId xmlns:a16="http://schemas.microsoft.com/office/drawing/2014/main" id="{C52B3619-52AB-4CF3-9D04-D00991BB9F58}"/>
              </a:ext>
            </a:extLst>
          </p:cNvPr>
          <p:cNvSpPr>
            <a:spLocks xmlns:a="http://schemas.openxmlformats.org/drawingml/2006/main" noGrp="1"/>
          </p:cNvSpPr>
          <p:nvPr/>
        </p:nvSpPr>
        <p:spPr>
          <a:xfrm xmlns:a="http://schemas.openxmlformats.org/drawingml/2006/main">
            <a:off x="9239250" y="2400300"/>
            <a:ext cx="219075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E3BE61"/>
                </a:solidFill>
                <a:latin typeface="Arial"/>
                <a:ea typeface="Arial"/>
                <a:cs typeface="Arial"/>
              </a:defRPr>
            </a:pPr>
            <a:r>
              <a:rPr sz="1350" b="1">
                <a:solidFill>
                  <a:srgbClr val="E3BE61"/>
                </a:solidFill>
                <a:latin typeface="Arial"/>
                <a:ea typeface="Arial"/>
                <a:cs typeface="Arial"/>
              </a:rPr>
              <a:t>FINANCIAL OUTCOME</a:t>
            </a:r>
          </a:p>
        </p:txBody>
      </p:sp>
      <p:sp>
        <p:nvSpPr>
          <p:cNvPr id="19" name="">
            <a:extLst xmlns:a="http://schemas.openxmlformats.org/drawingml/2006/main">
              <a:ext uri="{FF2B5EF4-FFF2-40B4-BE49-F238E27FC236}">
                <a16:creationId xmlns:a16="http://schemas.microsoft.com/office/drawing/2014/main" id="{6FB4E545-0E39-497B-9420-873B81824E73}"/>
              </a:ext>
            </a:extLst>
          </p:cNvPr>
          <p:cNvSpPr>
            <a:spLocks xmlns:a="http://schemas.openxmlformats.org/drawingml/2006/main" noGrp="1"/>
          </p:cNvSpPr>
          <p:nvPr/>
        </p:nvSpPr>
        <p:spPr>
          <a:xfrm xmlns:a="http://schemas.openxmlformats.org/drawingml/2006/main">
            <a:off x="9239250" y="2914650"/>
            <a:ext cx="2190750" cy="1190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FFFFFF"/>
                </a:solidFill>
                <a:latin typeface="Arial"/>
                <a:ea typeface="Arial"/>
                <a:cs typeface="Arial"/>
              </a:defRPr>
            </a:pPr>
            <a:r>
              <a:rPr sz="2025" b="1">
                <a:solidFill>
                  <a:srgbClr val="FFFFFF"/>
                </a:solidFill>
                <a:latin typeface="Arial"/>
                <a:ea typeface="Arial"/>
                <a:cs typeface="Arial"/>
              </a:rPr>
              <a:t>[Consequence, period and units]</a:t>
            </a:r>
          </a:p>
        </p:txBody>
      </p:sp>
      <p:sp>
        <p:nvSpPr>
          <p:cNvPr id="20" name="">
            <a:extLst xmlns:a="http://schemas.openxmlformats.org/drawingml/2006/main">
              <a:ext uri="{FF2B5EF4-FFF2-40B4-BE49-F238E27FC236}">
                <a16:creationId xmlns:a16="http://schemas.microsoft.com/office/drawing/2014/main" id="{09094140-4D24-474F-9E0B-C0FCA920355E}"/>
              </a:ext>
            </a:extLst>
          </p:cNvPr>
          <p:cNvSpPr>
            <a:spLocks xmlns:a="http://schemas.openxmlformats.org/drawingml/2006/main" noGrp="1"/>
          </p:cNvSpPr>
          <p:nvPr/>
        </p:nvSpPr>
        <p:spPr>
          <a:xfrm xmlns:a="http://schemas.openxmlformats.org/drawingml/2006/main">
            <a:off x="609600" y="4638675"/>
            <a:ext cx="109728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1">
                <a:solidFill>
                  <a:srgbClr val="9B761C"/>
                </a:solidFill>
                <a:latin typeface="Arial"/>
                <a:ea typeface="Arial"/>
                <a:cs typeface="Arial"/>
              </a:defRPr>
            </a:pPr>
            <a:r>
              <a:rPr sz="1350" b="1">
                <a:solidFill>
                  <a:srgbClr val="9B761C"/>
                </a:solidFill>
                <a:latin typeface="Arial"/>
                <a:ea typeface="Arial"/>
                <a:cs typeface="Arial"/>
              </a:rPr>
              <a:t>THE ASSUMPTION THAT CHANGED</a:t>
            </a:r>
          </a:p>
        </p:txBody>
      </p:sp>
      <p:sp>
        <p:nvSpPr>
          <p:cNvPr id="21" name="">
            <a:extLst xmlns:a="http://schemas.openxmlformats.org/drawingml/2006/main">
              <a:ext uri="{FF2B5EF4-FFF2-40B4-BE49-F238E27FC236}">
                <a16:creationId xmlns:a16="http://schemas.microsoft.com/office/drawing/2014/main" id="{C7BDD82A-D811-4DF6-81EC-8EC37620F00E}"/>
              </a:ext>
            </a:extLst>
          </p:cNvPr>
          <p:cNvSpPr>
            <a:spLocks xmlns:a="http://schemas.openxmlformats.org/drawingml/2006/main" noGrp="1"/>
          </p:cNvSpPr>
          <p:nvPr/>
        </p:nvSpPr>
        <p:spPr>
          <a:xfrm xmlns:a="http://schemas.openxmlformats.org/drawingml/2006/main">
            <a:off x="609600" y="5086350"/>
            <a:ext cx="109728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0">
                <a:solidFill>
                  <a:srgbClr val="0D1F3C"/>
                </a:solidFill>
                <a:latin typeface="Arial"/>
                <a:ea typeface="Arial"/>
                <a:cs typeface="Arial"/>
              </a:defRPr>
            </a:pPr>
            <a:r>
              <a:rPr sz="2025" b="0">
                <a:solidFill>
                  <a:srgbClr val="0D1F3C"/>
                </a:solidFill>
                <a:latin typeface="Arial"/>
                <a:ea typeface="Arial"/>
                <a:cs typeface="Arial"/>
              </a:rPr>
              <a:t>[Dated previous basis] → [Current evidence and its source/date]</a:t>
            </a:r>
          </a:p>
        </p:txBody>
      </p:sp>
      <p:sp>
        <p:nvSpPr>
          <p:cNvPr id="22" name="">
            <a:extLst xmlns:a="http://schemas.openxmlformats.org/drawingml/2006/main">
              <a:ext uri="{FF2B5EF4-FFF2-40B4-BE49-F238E27FC236}">
                <a16:creationId xmlns:a16="http://schemas.microsoft.com/office/drawing/2014/main" id="{1408FEA6-92BF-4B4A-97A2-2712303C4DE0}"/>
              </a:ext>
            </a:extLst>
          </p:cNvPr>
          <p:cNvSpPr>
            <a:spLocks xmlns:a="http://schemas.openxmlformats.org/drawingml/2006/main" noGrp="1"/>
          </p:cNvSpPr>
          <p:nvPr/>
        </p:nvSpPr>
        <p:spPr>
          <a:xfrm xmlns:a="http://schemas.openxmlformats.org/drawingml/2006/main">
            <a:off x="609600" y="5924550"/>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[Confidence, reason and evidence needed to change the conclusion]</a:t>
            </a:r>
          </a:p>
        </p:txBody>
      </p:sp>
    </p:spTree>
    <p:extLst>
      <p:ext uri="{BB962C8B-B14F-4D97-AF65-F5344CB8AC3E}">
        <p14:creationId xmlns:p14="http://schemas.microsoft.com/office/powerpoint/2010/main" val="1014382730"/>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75D28DC9-1D70-49B6-85B1-DDEBA1159C73}"/>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EDITABLE TEMPLATE</a:t>
            </a:r>
          </a:p>
        </p:txBody>
      </p:sp>
      <p:sp>
        <p:nvSpPr>
          <p:cNvPr id="2" name="">
            <a:extLst xmlns:a="http://schemas.openxmlformats.org/drawingml/2006/main">
              <a:ext uri="{FF2B5EF4-FFF2-40B4-BE49-F238E27FC236}">
                <a16:creationId xmlns:a16="http://schemas.microsoft.com/office/drawing/2014/main" id="{82A58AD6-160C-4C6B-9654-69FE665DA4F5}"/>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Financial exposure and assumptions</a:t>
            </a:r>
          </a:p>
        </p:txBody>
      </p:sp>
      <p:sp>
        <p:nvSpPr>
          <p:cNvPr id="3" name="">
            <a:extLst xmlns:a="http://schemas.openxmlformats.org/drawingml/2006/main">
              <a:ext uri="{FF2B5EF4-FFF2-40B4-BE49-F238E27FC236}">
                <a16:creationId xmlns:a16="http://schemas.microsoft.com/office/drawing/2014/main" id="{FE0167A9-BE4E-48F6-903C-49A597AB2318}"/>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[Period, currency and consequence]  /  Show the calculation and its limits.</a:t>
            </a:r>
          </a:p>
        </p:txBody>
      </p:sp>
      <p:sp>
        <p:nvSpPr>
          <p:cNvPr id="4" name="">
            <a:extLst xmlns:a="http://schemas.openxmlformats.org/drawingml/2006/main">
              <a:ext uri="{FF2B5EF4-FFF2-40B4-BE49-F238E27FC236}">
                <a16:creationId xmlns:a16="http://schemas.microsoft.com/office/drawing/2014/main" id="{6676BC43-5090-46FA-9467-EE1CD2B83753}"/>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04</a:t>
            </a:r>
          </a:p>
        </p:txBody>
      </p:sp>
      <p:graphicFrame>
        <p:nvGraphicFramePr>
          <p:cNvPr id="11" name=""/>
          <p:cNvGraphicFramePr/>
          <p:nvPr/>
        </p:nvGraphicFramePr>
        <p:xfrm>
          <a:off xmlns:a="http://schemas.openxmlformats.org/drawingml/2006/main" x="609600" y="2143125"/>
          <a:ext xmlns:a="http://schemas.openxmlformats.org/drawingml/2006/main" cx="10972800" cy="2952750"/>
        </p:xfrm>
        <a:graphic xmlns:a="http://schemas.openxmlformats.org/drawingml/2006/main">
          <a:graphicData uri="http://schemas.openxmlformats.org/drawingml/2006/table">
            <a:tbl>
              <a:tblPr/>
              <a:tblGrid>
                <a:gridCol w="2952750"/>
                <a:gridCol w="5067300"/>
                <a:gridCol w="2952750"/>
              </a:tblGrid>
              <a:tr h="419100">
                <a:tc>
                  <a:txBody>
                    <a:bodyPr/>
                    <a:lstStyle/>
                    <a:p>
                      <a:r>
                        <a:rPr sz="1650" b="1">
                          <a:solidFill>
                            <a:srgbClr val="FFFFFF"/>
                          </a:solidFill>
                          <a:latin typeface="Arial"/>
                          <a:ea typeface="Arial"/>
                          <a:cs typeface="Arial"/>
                        </a:rPr>
                        <a:t>Case</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Calculation</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Exposure or cost</a:t>
                      </a:r>
                    </a:p>
                  </a:txBody>
                  <a:tcPr marL="133350" marR="133350" marT="95250" marB="95250" anchor="t">
                    <a:solidFill>
                      <a:srgbClr val="0D1F3C"/>
                    </a:solidFill>
                  </a:tcPr>
                </a:tc>
              </a:tr>
              <a:tr h="844550">
                <a:tc>
                  <a:txBody>
                    <a:bodyPr/>
                    <a:lstStyle/>
                    <a:p>
                      <a:r>
                        <a:rPr sz="1800" b="0">
                          <a:solidFill>
                            <a:srgbClr val="0D1F3C"/>
                          </a:solidFill>
                          <a:latin typeface="Arial"/>
                          <a:ea typeface="Arial"/>
                          <a:cs typeface="Arial"/>
                        </a:rPr>
                        <a:t>[Current scenario]</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[Inputs, units and formula]</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[Amount or range]</a:t>
                      </a:r>
                    </a:p>
                  </a:txBody>
                  <a:tcPr marL="133350" marR="133350" marT="95250" marB="95250" anchor="t">
                    <a:solidFill>
                      <a:srgbClr val="F3F5F7"/>
                    </a:solidFill>
                  </a:tcPr>
                </a:tc>
              </a:tr>
              <a:tr h="844550">
                <a:tc>
                  <a:txBody>
                    <a:bodyPr/>
                    <a:lstStyle/>
                    <a:p>
                      <a:r>
                        <a:rPr sz="1800" b="0">
                          <a:solidFill>
                            <a:srgbClr val="0D1F3C"/>
                          </a:solidFill>
                          <a:latin typeface="Arial"/>
                          <a:ea typeface="Arial"/>
                          <a:cs typeface="Arial"/>
                        </a:rPr>
                        <a:t>[Conditional response]</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[What must change and by when]</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[Remaining exposure]</a:t>
                      </a:r>
                    </a:p>
                  </a:txBody>
                  <a:tcPr marL="133350" marR="133350" marT="95250" marB="95250" anchor="t">
                    <a:solidFill>
                      <a:srgbClr val="FFFFFF"/>
                    </a:solidFill>
                  </a:tcPr>
                </a:tc>
              </a:tr>
              <a:tr h="844550">
                <a:tc>
                  <a:txBody>
                    <a:bodyPr/>
                    <a:lstStyle/>
                    <a:p>
                      <a:r>
                        <a:rPr sz="1800" b="0">
                          <a:solidFill>
                            <a:srgbClr val="0D1F3C"/>
                          </a:solidFill>
                          <a:latin typeface="Arial"/>
                          <a:ea typeface="Arial"/>
                          <a:cs typeface="Arial"/>
                        </a:rPr>
                        <a:t>[Separate response cost]</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[Expense or cash classification]</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[Amount or cap]</a:t>
                      </a:r>
                    </a:p>
                  </a:txBody>
                  <a:tcPr marL="133350" marR="133350" marT="95250" marB="95250" anchor="t">
                    <a:solidFill>
                      <a:srgbClr val="F3F5F7"/>
                    </a:solidFill>
                  </a:tcPr>
                </a:tc>
              </a:tr>
            </a:tbl>
          </a:graphicData>
        </a:graphic>
      </p:graphicFrame>
      <p:sp>
        <p:nvSpPr>
          <p:cNvPr id="6" name="">
            <a:extLst xmlns:a="http://schemas.openxmlformats.org/drawingml/2006/main">
              <a:ext uri="{FF2B5EF4-FFF2-40B4-BE49-F238E27FC236}">
                <a16:creationId xmlns:a16="http://schemas.microsoft.com/office/drawing/2014/main" id="{4EF91730-26CE-446B-B567-7E5CEE502870}"/>
              </a:ext>
            </a:extLst>
          </p:cNvPr>
          <p:cNvSpPr>
            <a:spLocks xmlns:a="http://schemas.openxmlformats.org/drawingml/2006/main" noGrp="1"/>
          </p:cNvSpPr>
          <p:nvPr/>
        </p:nvSpPr>
        <p:spPr>
          <a:xfrm xmlns:a="http://schemas.openxmlformats.org/drawingml/2006/main">
            <a:off x="609600" y="5514975"/>
            <a:ext cx="10972800" cy="647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950" b="0">
                <a:solidFill>
                  <a:srgbClr val="526174"/>
                </a:solidFill>
                <a:latin typeface="Arial"/>
                <a:ea typeface="Arial"/>
                <a:cs typeface="Arial"/>
              </a:defRPr>
            </a:pPr>
            <a:r>
              <a:rPr sz="1950" b="0">
                <a:solidFill>
                  <a:srgbClr val="526174"/>
                </a:solidFill>
                <a:latin typeface="Arial"/>
                <a:ea typeface="Arial"/>
                <a:cs typeface="Arial"/>
              </a:rPr>
              <a:t>[Timing versus permanent loss, confidence, exclusions and double-counting risks]</a:t>
            </a:r>
          </a:p>
        </p:txBody>
      </p:sp>
    </p:spTree>
    <p:extLst>
      <p:ext uri="{BB962C8B-B14F-4D97-AF65-F5344CB8AC3E}">
        <p14:creationId xmlns:p14="http://schemas.microsoft.com/office/powerpoint/2010/main" val="626631908"/>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881006F8-CC0E-4FC5-BA03-2815858BC999}"/>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EDITABLE TEMPLATE</a:t>
            </a:r>
          </a:p>
        </p:txBody>
      </p:sp>
      <p:sp>
        <p:nvSpPr>
          <p:cNvPr id="2" name="">
            <a:extLst xmlns:a="http://schemas.openxmlformats.org/drawingml/2006/main">
              <a:ext uri="{FF2B5EF4-FFF2-40B4-BE49-F238E27FC236}">
                <a16:creationId xmlns:a16="http://schemas.microsoft.com/office/drawing/2014/main" id="{5D4E58C1-C3E7-4216-8146-E75C34EFC4B5}"/>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Response options and recommendation</a:t>
            </a:r>
          </a:p>
        </p:txBody>
      </p:sp>
      <p:sp>
        <p:nvSpPr>
          <p:cNvPr id="3" name="">
            <a:extLst xmlns:a="http://schemas.openxmlformats.org/drawingml/2006/main">
              <a:ext uri="{FF2B5EF4-FFF2-40B4-BE49-F238E27FC236}">
                <a16:creationId xmlns:a16="http://schemas.microsoft.com/office/drawing/2014/main" id="{3BEAA4F4-E7CD-4AEB-8DC3-DAAA6B1039BF}"/>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[Decision owner and deadline]  /  Compare feasible alternatives on the same basis.</a:t>
            </a:r>
          </a:p>
        </p:txBody>
      </p:sp>
      <p:sp>
        <p:nvSpPr>
          <p:cNvPr id="4" name="">
            <a:extLst xmlns:a="http://schemas.openxmlformats.org/drawingml/2006/main">
              <a:ext uri="{FF2B5EF4-FFF2-40B4-BE49-F238E27FC236}">
                <a16:creationId xmlns:a16="http://schemas.microsoft.com/office/drawing/2014/main" id="{571BD569-3284-496E-AE83-90C9A06CC5B9}"/>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05</a:t>
            </a:r>
          </a:p>
        </p:txBody>
      </p:sp>
      <p:graphicFrame>
        <p:nvGraphicFramePr>
          <p:cNvPr id="11" name=""/>
          <p:cNvGraphicFramePr/>
          <p:nvPr/>
        </p:nvGraphicFramePr>
        <p:xfrm>
          <a:off xmlns:a="http://schemas.openxmlformats.org/drawingml/2006/main" x="609600" y="2047875"/>
          <a:ext xmlns:a="http://schemas.openxmlformats.org/drawingml/2006/main" cx="10972800" cy="3143250"/>
        </p:xfrm>
        <a:graphic xmlns:a="http://schemas.openxmlformats.org/drawingml/2006/main">
          <a:graphicData uri="http://schemas.openxmlformats.org/drawingml/2006/table">
            <a:tbl>
              <a:tblPr/>
              <a:tblGrid>
                <a:gridCol w="2952750"/>
                <a:gridCol w="2714625"/>
                <a:gridCol w="5305425"/>
              </a:tblGrid>
              <a:tr h="419100">
                <a:tc>
                  <a:txBody>
                    <a:bodyPr/>
                    <a:lstStyle/>
                    <a:p>
                      <a:r>
                        <a:rPr sz="1650" b="1">
                          <a:solidFill>
                            <a:srgbClr val="FFFFFF"/>
                          </a:solidFill>
                          <a:latin typeface="Arial"/>
                          <a:ea typeface="Arial"/>
                          <a:cs typeface="Arial"/>
                        </a:rPr>
                        <a:t>Option</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Incremental expense</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Tradeoff</a:t>
                      </a:r>
                    </a:p>
                  </a:txBody>
                  <a:tcPr marL="133350" marR="133350" marT="95250" marB="95250" anchor="t">
                    <a:solidFill>
                      <a:srgbClr val="0D1F3C"/>
                    </a:solidFill>
                  </a:tcPr>
                </a:tc>
              </a:tr>
              <a:tr h="908050">
                <a:tc>
                  <a:txBody>
                    <a:bodyPr/>
                    <a:lstStyle/>
                    <a:p>
                      <a:r>
                        <a:rPr sz="1800" b="0">
                          <a:solidFill>
                            <a:srgbClr val="0D1F3C"/>
                          </a:solidFill>
                          <a:latin typeface="Arial"/>
                          <a:ea typeface="Arial"/>
                          <a:cs typeface="Arial"/>
                        </a:rPr>
                        <a:t>[Continue / accept]</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[Cost or explicit unknown]</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[Consequence and acceptance authority]</a:t>
                      </a:r>
                    </a:p>
                  </a:txBody>
                  <a:tcPr marL="133350" marR="133350" marT="95250" marB="95250" anchor="t">
                    <a:solidFill>
                      <a:srgbClr val="F3F5F7"/>
                    </a:solidFill>
                  </a:tcPr>
                </a:tc>
              </a:tr>
              <a:tr h="908050">
                <a:tc>
                  <a:txBody>
                    <a:bodyPr/>
                    <a:lstStyle/>
                    <a:p>
                      <a:r>
                        <a:rPr sz="1800" b="0">
                          <a:solidFill>
                            <a:srgbClr val="0D1F3C"/>
                          </a:solidFill>
                          <a:latin typeface="Arial"/>
                          <a:ea typeface="Arial"/>
                          <a:cs typeface="Arial"/>
                        </a:rPr>
                        <a:t>[Proposed response]</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[Cost, timing and cap]</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[Remaining exposure and conditions]</a:t>
                      </a:r>
                    </a:p>
                  </a:txBody>
                  <a:tcPr marL="133350" marR="133350" marT="95250" marB="95250" anchor="t">
                    <a:solidFill>
                      <a:srgbClr val="FFFFFF"/>
                    </a:solidFill>
                  </a:tcPr>
                </a:tc>
              </a:tr>
              <a:tr h="908050">
                <a:tc>
                  <a:txBody>
                    <a:bodyPr/>
                    <a:lstStyle/>
                    <a:p>
                      <a:r>
                        <a:rPr sz="1800" b="0">
                          <a:solidFill>
                            <a:srgbClr val="0D1F3C"/>
                          </a:solidFill>
                          <a:latin typeface="Arial"/>
                          <a:ea typeface="Arial"/>
                          <a:cs typeface="Arial"/>
                        </a:rPr>
                        <a:t>[Alternative]</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[Comparable cost basis]</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[Timing, feasibility and uncertainty]</a:t>
                      </a:r>
                    </a:p>
                  </a:txBody>
                  <a:tcPr marL="133350" marR="133350" marT="95250" marB="95250" anchor="t">
                    <a:solidFill>
                      <a:srgbClr val="F3F5F7"/>
                    </a:solidFill>
                  </a:tcPr>
                </a:tc>
              </a:tr>
            </a:tbl>
          </a:graphicData>
        </a:graphic>
      </p:graphicFrame>
      <p:sp>
        <p:nvSpPr>
          <p:cNvPr id="6" name="">
            <a:extLst xmlns:a="http://schemas.openxmlformats.org/drawingml/2006/main">
              <a:ext uri="{FF2B5EF4-FFF2-40B4-BE49-F238E27FC236}">
                <a16:creationId xmlns:a16="http://schemas.microsoft.com/office/drawing/2014/main" id="{CE3892BE-397E-4D96-8E70-8AFCD7BE9BED}"/>
              </a:ext>
            </a:extLst>
          </p:cNvPr>
          <p:cNvSpPr>
            <a:spLocks xmlns:a="http://schemas.openxmlformats.org/drawingml/2006/main" noGrp="1"/>
          </p:cNvSpPr>
          <p:nvPr/>
        </p:nvSpPr>
        <p:spPr>
          <a:xfrm xmlns:a="http://schemas.openxmlformats.org/drawingml/2006/main">
            <a:off x="609600" y="5524500"/>
            <a:ext cx="109728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174"/>
                </a:solidFill>
                <a:latin typeface="Arial"/>
                <a:ea typeface="Arial"/>
                <a:cs typeface="Arial"/>
              </a:defRPr>
            </a:pPr>
            <a:r>
              <a:rPr sz="1800" b="0">
                <a:solidFill>
                  <a:srgbClr val="526174"/>
                </a:solidFill>
                <a:latin typeface="Arial"/>
                <a:ea typeface="Arial"/>
                <a:cs typeface="Arial"/>
              </a:rPr>
              <a:t>[Recommendation, approval conditions and fallback if a condition fails]</a:t>
            </a:r>
          </a:p>
        </p:txBody>
      </p:sp>
    </p:spTree>
    <p:extLst>
      <p:ext uri="{BB962C8B-B14F-4D97-AF65-F5344CB8AC3E}">
        <p14:creationId xmlns:p14="http://schemas.microsoft.com/office/powerpoint/2010/main" val="1966354903"/>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E9101AC3-C415-43EA-A5B5-BCBAC14E178F}"/>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EDITABLE TEMPLATE</a:t>
            </a:r>
          </a:p>
        </p:txBody>
      </p:sp>
      <p:sp>
        <p:nvSpPr>
          <p:cNvPr id="2" name="">
            <a:extLst xmlns:a="http://schemas.openxmlformats.org/drawingml/2006/main">
              <a:ext uri="{FF2B5EF4-FFF2-40B4-BE49-F238E27FC236}">
                <a16:creationId xmlns:a16="http://schemas.microsoft.com/office/drawing/2014/main" id="{0685DE20-6884-4304-A5DB-30A50C2BC25B}"/>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Decision milestones and escalation</a:t>
            </a:r>
          </a:p>
        </p:txBody>
      </p:sp>
      <p:sp>
        <p:nvSpPr>
          <p:cNvPr id="3" name="">
            <a:extLst xmlns:a="http://schemas.openxmlformats.org/drawingml/2006/main">
              <a:ext uri="{FF2B5EF4-FFF2-40B4-BE49-F238E27FC236}">
                <a16:creationId xmlns:a16="http://schemas.microsoft.com/office/drawing/2014/main" id="{D57D85C2-4B5A-460C-B579-F92BD6BEC56C}"/>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[Risk ID]  /  Milestones are not to scale. Use approved boundaries and response times.</a:t>
            </a:r>
          </a:p>
        </p:txBody>
      </p:sp>
      <p:sp>
        <p:nvSpPr>
          <p:cNvPr id="4" name="">
            <a:extLst xmlns:a="http://schemas.openxmlformats.org/drawingml/2006/main">
              <a:ext uri="{FF2B5EF4-FFF2-40B4-BE49-F238E27FC236}">
                <a16:creationId xmlns:a16="http://schemas.microsoft.com/office/drawing/2014/main" id="{3D511E87-4150-417D-B2CA-22CD8ED5EBB5}"/>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06</a:t>
            </a:r>
          </a:p>
        </p:txBody>
      </p:sp>
      <p:sp>
        <p:nvSpPr>
          <p:cNvPr id="5" name="">
            <a:extLst xmlns:a="http://schemas.openxmlformats.org/drawingml/2006/main">
              <a:ext uri="{FF2B5EF4-FFF2-40B4-BE49-F238E27FC236}">
                <a16:creationId xmlns:a16="http://schemas.microsoft.com/office/drawing/2014/main" id="{46E6CC87-B526-498F-BDDF-2E0494E884DA}"/>
              </a:ext>
            </a:extLst>
          </p:cNvPr>
          <p:cNvSpPr>
            <a:spLocks xmlns:a="http://schemas.openxmlformats.org/drawingml/2006/main" noGrp="1"/>
          </p:cNvSpPr>
          <p:nvPr/>
        </p:nvSpPr>
        <p:spPr>
          <a:xfrm xmlns:a="http://schemas.openxmlformats.org/drawingml/2006/main">
            <a:off x="838200" y="2590800"/>
            <a:ext cx="10287000" cy="19050"/>
          </a:xfrm>
          <a:prstGeom xmlns:a="http://schemas.openxmlformats.org/drawingml/2006/main" prst="rect">
            <a:avLst/>
          </a:prstGeom>
          <a:solidFill xmlns:a="http://schemas.openxmlformats.org/drawingml/2006/main">
            <a:srgbClr val="A8B4C3"/>
          </a:solidFill>
          <a:ln xmlns:a="http://schemas.openxmlformats.org/drawingml/2006/main" w="0">
            <a:noFill/>
          </a:ln>
        </p:spPr>
      </p:sp>
      <p:sp>
        <p:nvSpPr>
          <p:cNvPr id="6" name="">
            <a:extLst xmlns:a="http://schemas.openxmlformats.org/drawingml/2006/main">
              <a:ext uri="{FF2B5EF4-FFF2-40B4-BE49-F238E27FC236}">
                <a16:creationId xmlns:a16="http://schemas.microsoft.com/office/drawing/2014/main" id="{F16FBFA5-14A8-4C2D-8305-762063FE9EFA}"/>
              </a:ext>
            </a:extLst>
          </p:cNvPr>
          <p:cNvSpPr>
            <a:spLocks xmlns:a="http://schemas.openxmlformats.org/drawingml/2006/main" noGrp="1"/>
          </p:cNvSpPr>
          <p:nvPr/>
        </p:nvSpPr>
        <p:spPr>
          <a:xfrm xmlns:a="http://schemas.openxmlformats.org/drawingml/2006/main">
            <a:off x="790575" y="2505075"/>
            <a:ext cx="171450" cy="171450"/>
          </a:xfrm>
          <a:prstGeom xmlns:a="http://schemas.openxmlformats.org/drawingml/2006/main" prst="rect">
            <a:avLst/>
          </a:prstGeom>
          <a:solidFill xmlns:a="http://schemas.openxmlformats.org/drawingml/2006/main">
            <a:srgbClr val="9B761C"/>
          </a:solidFill>
          <a:ln xmlns:a="http://schemas.openxmlformats.org/drawingml/2006/main" w="0">
            <a:noFill/>
          </a:ln>
        </p:spPr>
      </p:sp>
      <p:sp>
        <p:nvSpPr>
          <p:cNvPr id="7" name="">
            <a:extLst xmlns:a="http://schemas.openxmlformats.org/drawingml/2006/main">
              <a:ext uri="{FF2B5EF4-FFF2-40B4-BE49-F238E27FC236}">
                <a16:creationId xmlns:a16="http://schemas.microsoft.com/office/drawing/2014/main" id="{07922F3B-F730-4B09-B80D-A1D29DC2F3C4}"/>
              </a:ext>
            </a:extLst>
          </p:cNvPr>
          <p:cNvSpPr>
            <a:spLocks xmlns:a="http://schemas.openxmlformats.org/drawingml/2006/main" noGrp="1"/>
          </p:cNvSpPr>
          <p:nvPr/>
        </p:nvSpPr>
        <p:spPr>
          <a:xfrm xmlns:a="http://schemas.openxmlformats.org/drawingml/2006/main">
            <a:off x="609600" y="2047875"/>
            <a:ext cx="2524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0D1F3C"/>
                </a:solidFill>
                <a:latin typeface="Arial"/>
                <a:ea typeface="Arial"/>
                <a:cs typeface="Arial"/>
              </a:defRPr>
            </a:pPr>
            <a:r>
              <a:rPr sz="1425" b="1">
                <a:solidFill>
                  <a:srgbClr val="0D1F3C"/>
                </a:solidFill>
                <a:latin typeface="Arial"/>
                <a:ea typeface="Arial"/>
                <a:cs typeface="Arial"/>
              </a:rPr>
              <a:t>[AS-OF DATE]</a:t>
            </a:r>
          </a:p>
        </p:txBody>
      </p:sp>
      <p:sp>
        <p:nvSpPr>
          <p:cNvPr id="8" name="">
            <a:extLst xmlns:a="http://schemas.openxmlformats.org/drawingml/2006/main">
              <a:ext uri="{FF2B5EF4-FFF2-40B4-BE49-F238E27FC236}">
                <a16:creationId xmlns:a16="http://schemas.microsoft.com/office/drawing/2014/main" id="{2CB5417B-4C65-4714-86C6-5EFBAAC8239F}"/>
              </a:ext>
            </a:extLst>
          </p:cNvPr>
          <p:cNvSpPr>
            <a:spLocks xmlns:a="http://schemas.openxmlformats.org/drawingml/2006/main" noGrp="1"/>
          </p:cNvSpPr>
          <p:nvPr/>
        </p:nvSpPr>
        <p:spPr>
          <a:xfrm xmlns:a="http://schemas.openxmlformats.org/drawingml/2006/main">
            <a:off x="609600" y="2724150"/>
            <a:ext cx="2524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D1F3C"/>
                </a:solidFill>
                <a:latin typeface="Arial"/>
                <a:ea typeface="Arial"/>
                <a:cs typeface="Arial"/>
              </a:defRPr>
            </a:pPr>
            <a:r>
              <a:rPr sz="1725" b="0">
                <a:solidFill>
                  <a:srgbClr val="0D1F3C"/>
                </a:solidFill>
                <a:latin typeface="Arial"/>
                <a:ea typeface="Arial"/>
                <a:cs typeface="Arial"/>
              </a:rPr>
              <a:t>Current position</a:t>
            </a:r>
          </a:p>
        </p:txBody>
      </p:sp>
      <p:sp>
        <p:nvSpPr>
          <p:cNvPr id="9" name="">
            <a:extLst xmlns:a="http://schemas.openxmlformats.org/drawingml/2006/main">
              <a:ext uri="{FF2B5EF4-FFF2-40B4-BE49-F238E27FC236}">
                <a16:creationId xmlns:a16="http://schemas.microsoft.com/office/drawing/2014/main" id="{2A376177-8B6A-4DC5-A752-296F8E1EB6FB}"/>
              </a:ext>
            </a:extLst>
          </p:cNvPr>
          <p:cNvSpPr>
            <a:spLocks xmlns:a="http://schemas.openxmlformats.org/drawingml/2006/main" noGrp="1"/>
          </p:cNvSpPr>
          <p:nvPr/>
        </p:nvSpPr>
        <p:spPr>
          <a:xfrm xmlns:a="http://schemas.openxmlformats.org/drawingml/2006/main">
            <a:off x="3609975" y="2505075"/>
            <a:ext cx="171450" cy="171450"/>
          </a:xfrm>
          <a:prstGeom xmlns:a="http://schemas.openxmlformats.org/drawingml/2006/main" prst="rect">
            <a:avLst/>
          </a:prstGeom>
          <a:solidFill xmlns:a="http://schemas.openxmlformats.org/drawingml/2006/main">
            <a:srgbClr val="9B761C"/>
          </a:solidFill>
          <a:ln xmlns:a="http://schemas.openxmlformats.org/drawingml/2006/main" w="0">
            <a:noFill/>
          </a:ln>
        </p:spPr>
      </p:sp>
      <p:sp>
        <p:nvSpPr>
          <p:cNvPr id="10" name="">
            <a:extLst xmlns:a="http://schemas.openxmlformats.org/drawingml/2006/main">
              <a:ext uri="{FF2B5EF4-FFF2-40B4-BE49-F238E27FC236}">
                <a16:creationId xmlns:a16="http://schemas.microsoft.com/office/drawing/2014/main" id="{5596629F-296D-48CC-ACD3-8D7E9AC47F04}"/>
              </a:ext>
            </a:extLst>
          </p:cNvPr>
          <p:cNvSpPr>
            <a:spLocks xmlns:a="http://schemas.openxmlformats.org/drawingml/2006/main" noGrp="1"/>
          </p:cNvSpPr>
          <p:nvPr/>
        </p:nvSpPr>
        <p:spPr>
          <a:xfrm xmlns:a="http://schemas.openxmlformats.org/drawingml/2006/main">
            <a:off x="3429000" y="2047875"/>
            <a:ext cx="2524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0D1F3C"/>
                </a:solidFill>
                <a:latin typeface="Arial"/>
                <a:ea typeface="Arial"/>
                <a:cs typeface="Arial"/>
              </a:defRPr>
            </a:pPr>
            <a:r>
              <a:rPr sz="1425" b="1">
                <a:solidFill>
                  <a:srgbClr val="0D1F3C"/>
                </a:solidFill>
                <a:latin typeface="Arial"/>
                <a:ea typeface="Arial"/>
                <a:cs typeface="Arial"/>
              </a:rPr>
              <a:t>[EVIDENCE DUE]</a:t>
            </a:r>
          </a:p>
        </p:txBody>
      </p:sp>
      <p:sp>
        <p:nvSpPr>
          <p:cNvPr id="11" name="">
            <a:extLst xmlns:a="http://schemas.openxmlformats.org/drawingml/2006/main">
              <a:ext uri="{FF2B5EF4-FFF2-40B4-BE49-F238E27FC236}">
                <a16:creationId xmlns:a16="http://schemas.microsoft.com/office/drawing/2014/main" id="{1749F35A-B887-4F8C-ACF3-D4D2BE8189ED}"/>
              </a:ext>
            </a:extLst>
          </p:cNvPr>
          <p:cNvSpPr>
            <a:spLocks xmlns:a="http://schemas.openxmlformats.org/drawingml/2006/main" noGrp="1"/>
          </p:cNvSpPr>
          <p:nvPr/>
        </p:nvSpPr>
        <p:spPr>
          <a:xfrm xmlns:a="http://schemas.openxmlformats.org/drawingml/2006/main">
            <a:off x="3429000" y="2724150"/>
            <a:ext cx="2524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D1F3C"/>
                </a:solidFill>
                <a:latin typeface="Arial"/>
                <a:ea typeface="Arial"/>
                <a:cs typeface="Arial"/>
              </a:defRPr>
            </a:pPr>
            <a:r>
              <a:rPr sz="1725" b="0">
                <a:solidFill>
                  <a:srgbClr val="0D1F3C"/>
                </a:solidFill>
                <a:latin typeface="Arial"/>
                <a:ea typeface="Arial"/>
                <a:cs typeface="Arial"/>
              </a:rPr>
              <a:t>Evidence deadline</a:t>
            </a:r>
          </a:p>
        </p:txBody>
      </p:sp>
      <p:sp>
        <p:nvSpPr>
          <p:cNvPr id="12" name="">
            <a:extLst xmlns:a="http://schemas.openxmlformats.org/drawingml/2006/main">
              <a:ext uri="{FF2B5EF4-FFF2-40B4-BE49-F238E27FC236}">
                <a16:creationId xmlns:a16="http://schemas.microsoft.com/office/drawing/2014/main" id="{8E976C71-9863-4507-A27D-31FCBAAF55A8}"/>
              </a:ext>
            </a:extLst>
          </p:cNvPr>
          <p:cNvSpPr>
            <a:spLocks xmlns:a="http://schemas.openxmlformats.org/drawingml/2006/main" noGrp="1"/>
          </p:cNvSpPr>
          <p:nvPr/>
        </p:nvSpPr>
        <p:spPr>
          <a:xfrm xmlns:a="http://schemas.openxmlformats.org/drawingml/2006/main">
            <a:off x="6429375" y="2505075"/>
            <a:ext cx="171450" cy="171450"/>
          </a:xfrm>
          <a:prstGeom xmlns:a="http://schemas.openxmlformats.org/drawingml/2006/main" prst="rect">
            <a:avLst/>
          </a:prstGeom>
          <a:solidFill xmlns:a="http://schemas.openxmlformats.org/drawingml/2006/main">
            <a:srgbClr val="9B761C"/>
          </a:solidFill>
          <a:ln xmlns:a="http://schemas.openxmlformats.org/drawingml/2006/main" w="0">
            <a:noFill/>
          </a:ln>
        </p:spPr>
      </p:sp>
      <p:sp>
        <p:nvSpPr>
          <p:cNvPr id="13" name="">
            <a:extLst xmlns:a="http://schemas.openxmlformats.org/drawingml/2006/main">
              <a:ext uri="{FF2B5EF4-FFF2-40B4-BE49-F238E27FC236}">
                <a16:creationId xmlns:a16="http://schemas.microsoft.com/office/drawing/2014/main" id="{71AD2A54-1669-49A2-B80D-EB2602D2A14E}"/>
              </a:ext>
            </a:extLst>
          </p:cNvPr>
          <p:cNvSpPr>
            <a:spLocks xmlns:a="http://schemas.openxmlformats.org/drawingml/2006/main" noGrp="1"/>
          </p:cNvSpPr>
          <p:nvPr/>
        </p:nvSpPr>
        <p:spPr>
          <a:xfrm xmlns:a="http://schemas.openxmlformats.org/drawingml/2006/main">
            <a:off x="6248400" y="2047875"/>
            <a:ext cx="2524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0D1F3C"/>
                </a:solidFill>
                <a:latin typeface="Arial"/>
                <a:ea typeface="Arial"/>
                <a:cs typeface="Arial"/>
              </a:defRPr>
            </a:pPr>
            <a:r>
              <a:rPr sz="1425" b="1">
                <a:solidFill>
                  <a:srgbClr val="0D1F3C"/>
                </a:solidFill>
                <a:latin typeface="Arial"/>
                <a:ea typeface="Arial"/>
                <a:cs typeface="Arial"/>
              </a:rPr>
              <a:t>[DECISION DUE]</a:t>
            </a:r>
          </a:p>
        </p:txBody>
      </p:sp>
      <p:sp>
        <p:nvSpPr>
          <p:cNvPr id="14" name="">
            <a:extLst xmlns:a="http://schemas.openxmlformats.org/drawingml/2006/main">
              <a:ext uri="{FF2B5EF4-FFF2-40B4-BE49-F238E27FC236}">
                <a16:creationId xmlns:a16="http://schemas.microsoft.com/office/drawing/2014/main" id="{10DB3FCA-60B1-443A-977E-CC77A6EAF542}"/>
              </a:ext>
            </a:extLst>
          </p:cNvPr>
          <p:cNvSpPr>
            <a:spLocks xmlns:a="http://schemas.openxmlformats.org/drawingml/2006/main" noGrp="1"/>
          </p:cNvSpPr>
          <p:nvPr/>
        </p:nvSpPr>
        <p:spPr>
          <a:xfrm xmlns:a="http://schemas.openxmlformats.org/drawingml/2006/main">
            <a:off x="6248400" y="2724150"/>
            <a:ext cx="2524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D1F3C"/>
                </a:solidFill>
                <a:latin typeface="Arial"/>
                <a:ea typeface="Arial"/>
                <a:cs typeface="Arial"/>
              </a:defRPr>
            </a:pPr>
            <a:r>
              <a:rPr sz="1725" b="0">
                <a:solidFill>
                  <a:srgbClr val="0D1F3C"/>
                </a:solidFill>
                <a:latin typeface="Arial"/>
                <a:ea typeface="Arial"/>
                <a:cs typeface="Arial"/>
              </a:rPr>
              <a:t>Approval deadline</a:t>
            </a:r>
          </a:p>
        </p:txBody>
      </p:sp>
      <p:sp>
        <p:nvSpPr>
          <p:cNvPr id="15" name="">
            <a:extLst xmlns:a="http://schemas.openxmlformats.org/drawingml/2006/main">
              <a:ext uri="{FF2B5EF4-FFF2-40B4-BE49-F238E27FC236}">
                <a16:creationId xmlns:a16="http://schemas.microsoft.com/office/drawing/2014/main" id="{989A3E92-0FFA-4750-AAAE-60087265ED49}"/>
              </a:ext>
            </a:extLst>
          </p:cNvPr>
          <p:cNvSpPr>
            <a:spLocks xmlns:a="http://schemas.openxmlformats.org/drawingml/2006/main" noGrp="1"/>
          </p:cNvSpPr>
          <p:nvPr/>
        </p:nvSpPr>
        <p:spPr>
          <a:xfrm xmlns:a="http://schemas.openxmlformats.org/drawingml/2006/main">
            <a:off x="9248775" y="2505075"/>
            <a:ext cx="171450" cy="171450"/>
          </a:xfrm>
          <a:prstGeom xmlns:a="http://schemas.openxmlformats.org/drawingml/2006/main" prst="rect">
            <a:avLst/>
          </a:prstGeom>
          <a:solidFill xmlns:a="http://schemas.openxmlformats.org/drawingml/2006/main">
            <a:srgbClr val="9B761C"/>
          </a:solidFill>
          <a:ln xmlns:a="http://schemas.openxmlformats.org/drawingml/2006/main" w="0">
            <a:noFill/>
          </a:ln>
        </p:spPr>
      </p:sp>
      <p:sp>
        <p:nvSpPr>
          <p:cNvPr id="16" name="">
            <a:extLst xmlns:a="http://schemas.openxmlformats.org/drawingml/2006/main">
              <a:ext uri="{FF2B5EF4-FFF2-40B4-BE49-F238E27FC236}">
                <a16:creationId xmlns:a16="http://schemas.microsoft.com/office/drawing/2014/main" id="{8A358A28-9EED-4FA6-9291-2E98ABB1B931}"/>
              </a:ext>
            </a:extLst>
          </p:cNvPr>
          <p:cNvSpPr>
            <a:spLocks xmlns:a="http://schemas.openxmlformats.org/drawingml/2006/main" noGrp="1"/>
          </p:cNvSpPr>
          <p:nvPr/>
        </p:nvSpPr>
        <p:spPr>
          <a:xfrm xmlns:a="http://schemas.openxmlformats.org/drawingml/2006/main">
            <a:off x="9067800" y="2047875"/>
            <a:ext cx="2524125"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1">
                <a:solidFill>
                  <a:srgbClr val="0D1F3C"/>
                </a:solidFill>
                <a:latin typeface="Arial"/>
                <a:ea typeface="Arial"/>
                <a:cs typeface="Arial"/>
              </a:defRPr>
            </a:pPr>
            <a:r>
              <a:rPr sz="1425" b="1">
                <a:solidFill>
                  <a:srgbClr val="0D1F3C"/>
                </a:solidFill>
                <a:latin typeface="Arial"/>
                <a:ea typeface="Arial"/>
                <a:cs typeface="Arial"/>
              </a:rPr>
              <a:t>[NEXT REVIEW]</a:t>
            </a:r>
          </a:p>
        </p:txBody>
      </p:sp>
      <p:sp>
        <p:nvSpPr>
          <p:cNvPr id="17" name="">
            <a:extLst xmlns:a="http://schemas.openxmlformats.org/drawingml/2006/main">
              <a:ext uri="{FF2B5EF4-FFF2-40B4-BE49-F238E27FC236}">
                <a16:creationId xmlns:a16="http://schemas.microsoft.com/office/drawing/2014/main" id="{48CC1DD7-1021-442E-9086-951FC9A61619}"/>
              </a:ext>
            </a:extLst>
          </p:cNvPr>
          <p:cNvSpPr>
            <a:spLocks xmlns:a="http://schemas.openxmlformats.org/drawingml/2006/main" noGrp="1"/>
          </p:cNvSpPr>
          <p:nvPr/>
        </p:nvSpPr>
        <p:spPr>
          <a:xfrm xmlns:a="http://schemas.openxmlformats.org/drawingml/2006/main">
            <a:off x="9067800" y="2724150"/>
            <a:ext cx="252412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b="0">
                <a:solidFill>
                  <a:srgbClr val="0D1F3C"/>
                </a:solidFill>
                <a:latin typeface="Arial"/>
                <a:ea typeface="Arial"/>
                <a:cs typeface="Arial"/>
              </a:defRPr>
            </a:pPr>
            <a:r>
              <a:rPr sz="1725" b="0">
                <a:solidFill>
                  <a:srgbClr val="0D1F3C"/>
                </a:solidFill>
                <a:latin typeface="Arial"/>
                <a:ea typeface="Arial"/>
                <a:cs typeface="Arial"/>
              </a:rPr>
              <a:t>Effectiveness review</a:t>
            </a:r>
          </a:p>
        </p:txBody>
      </p:sp>
      <p:graphicFrame>
        <p:nvGraphicFramePr>
          <p:cNvPr id="37" name=""/>
          <p:cNvGraphicFramePr/>
          <p:nvPr/>
        </p:nvGraphicFramePr>
        <p:xfrm>
          <a:off xmlns:a="http://schemas.openxmlformats.org/drawingml/2006/main" x="609600" y="3143250"/>
          <a:ext xmlns:a="http://schemas.openxmlformats.org/drawingml/2006/main" cx="10972800" cy="2476500"/>
        </p:xfrm>
        <a:graphic xmlns:a="http://schemas.openxmlformats.org/drawingml/2006/main">
          <a:graphicData uri="http://schemas.openxmlformats.org/drawingml/2006/table">
            <a:tbl>
              <a:tblPr/>
              <a:tblGrid>
                <a:gridCol w="4572000"/>
                <a:gridCol w="6400800"/>
              </a:tblGrid>
              <a:tr h="419100">
                <a:tc>
                  <a:txBody>
                    <a:bodyPr/>
                    <a:lstStyle/>
                    <a:p>
                      <a:r>
                        <a:rPr sz="1650" b="1">
                          <a:solidFill>
                            <a:srgbClr val="FFFFFF"/>
                          </a:solidFill>
                          <a:latin typeface="Arial"/>
                          <a:ea typeface="Arial"/>
                          <a:cs typeface="Arial"/>
                        </a:rPr>
                        <a:t>If this happens</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Owner and required response</a:t>
                      </a:r>
                    </a:p>
                  </a:txBody>
                  <a:tcPr marL="133350" marR="133350" marT="95250" marB="95250" anchor="t">
                    <a:solidFill>
                      <a:srgbClr val="0D1F3C"/>
                    </a:solidFill>
                  </a:tcPr>
                </a:tc>
              </a:tr>
              <a:tr h="685800">
                <a:tc>
                  <a:txBody>
                    <a:bodyPr/>
                    <a:lstStyle/>
                    <a:p>
                      <a:r>
                        <a:rPr sz="1650" b="0">
                          <a:solidFill>
                            <a:srgbClr val="0D1F3C"/>
                          </a:solidFill>
                          <a:latin typeface="Arial"/>
                          <a:ea typeface="Arial"/>
                          <a:cs typeface="Arial"/>
                        </a:rPr>
                        <a:t>[Missed evidence deadline]</a:t>
                      </a:r>
                    </a:p>
                  </a:txBody>
                  <a:tcPr marL="133350" marR="133350" marT="95250" marB="95250" anchor="t">
                    <a:solidFill>
                      <a:srgbClr val="F3F5F7"/>
                    </a:solidFill>
                  </a:tcPr>
                </a:tc>
                <a:tc>
                  <a:txBody>
                    <a:bodyPr/>
                    <a:lstStyle/>
                    <a:p>
                      <a:r>
                        <a:rPr sz="1650" b="0">
                          <a:solidFill>
                            <a:srgbClr val="0D1F3C"/>
                          </a:solidFill>
                          <a:latin typeface="Arial"/>
                          <a:ea typeface="Arial"/>
                          <a:cs typeface="Arial"/>
                        </a:rPr>
                        <a:t>[Who acts, who is informed and by when]</a:t>
                      </a:r>
                    </a:p>
                  </a:txBody>
                  <a:tcPr marL="133350" marR="133350" marT="95250" marB="95250" anchor="t">
                    <a:solidFill>
                      <a:srgbClr val="F3F5F7"/>
                    </a:solidFill>
                  </a:tcPr>
                </a:tc>
              </a:tr>
              <a:tr h="685800">
                <a:tc>
                  <a:txBody>
                    <a:bodyPr/>
                    <a:lstStyle/>
                    <a:p>
                      <a:r>
                        <a:rPr sz="1650" b="0">
                          <a:solidFill>
                            <a:srgbClr val="0D1F3C"/>
                          </a:solidFill>
                          <a:latin typeface="Arial"/>
                          <a:ea typeface="Arial"/>
                          <a:cs typeface="Arial"/>
                        </a:rPr>
                        <a:t>[Exposure crosses an exact boundary]</a:t>
                      </a:r>
                    </a:p>
                  </a:txBody>
                  <a:tcPr marL="133350" marR="133350" marT="95250" marB="95250" anchor="t">
                    <a:solidFill>
                      <a:srgbClr val="FFFFFF"/>
                    </a:solidFill>
                  </a:tcPr>
                </a:tc>
                <a:tc>
                  <a:txBody>
                    <a:bodyPr/>
                    <a:lstStyle/>
                    <a:p>
                      <a:r>
                        <a:rPr sz="1650" b="0">
                          <a:solidFill>
                            <a:srgbClr val="0D1F3C"/>
                          </a:solidFill>
                          <a:latin typeface="Arial"/>
                          <a:ea typeface="Arial"/>
                          <a:cs typeface="Arial"/>
                        </a:rPr>
                        <a:t>[Required review, recipients and deadline]</a:t>
                      </a:r>
                    </a:p>
                  </a:txBody>
                  <a:tcPr marL="133350" marR="133350" marT="95250" marB="95250" anchor="t">
                    <a:solidFill>
                      <a:srgbClr val="FFFFFF"/>
                    </a:solidFill>
                  </a:tcPr>
                </a:tc>
              </a:tr>
              <a:tr h="685800">
                <a:tc>
                  <a:txBody>
                    <a:bodyPr/>
                    <a:lstStyle/>
                    <a:p>
                      <a:r>
                        <a:rPr sz="1650" b="0">
                          <a:solidFill>
                            <a:srgbClr val="0D1F3C"/>
                          </a:solidFill>
                          <a:latin typeface="Arial"/>
                          <a:ea typeface="Arial"/>
                          <a:cs typeface="Arial"/>
                        </a:rPr>
                        <a:t>[Authority or cost limit is exceeded]</a:t>
                      </a:r>
                    </a:p>
                  </a:txBody>
                  <a:tcPr marL="133350" marR="133350" marT="95250" marB="95250" anchor="t">
                    <a:solidFill>
                      <a:srgbClr val="F3F5F7"/>
                    </a:solidFill>
                  </a:tcPr>
                </a:tc>
                <a:tc>
                  <a:txBody>
                    <a:bodyPr/>
                    <a:lstStyle/>
                    <a:p>
                      <a:r>
                        <a:rPr sz="1650" b="0">
                          <a:solidFill>
                            <a:srgbClr val="0D1F3C"/>
                          </a:solidFill>
                          <a:latin typeface="Arial"/>
                          <a:ea typeface="Arial"/>
                          <a:cs typeface="Arial"/>
                        </a:rPr>
                        <a:t>[Approval required before commitment]</a:t>
                      </a:r>
                    </a:p>
                  </a:txBody>
                  <a:tcPr marL="133350" marR="133350" marT="95250" marB="95250" anchor="t">
                    <a:solidFill>
                      <a:srgbClr val="F3F5F7"/>
                    </a:solidFill>
                  </a:tcPr>
                </a:tc>
              </a:tr>
            </a:tbl>
          </a:graphicData>
        </a:graphic>
      </p:graphicFrame>
      <p:sp>
        <p:nvSpPr>
          <p:cNvPr id="19" name="">
            <a:extLst xmlns:a="http://schemas.openxmlformats.org/drawingml/2006/main">
              <a:ext uri="{FF2B5EF4-FFF2-40B4-BE49-F238E27FC236}">
                <a16:creationId xmlns:a16="http://schemas.microsoft.com/office/drawing/2014/main" id="{9DBF43F1-F279-4948-AA65-62BA9D26170C}"/>
              </a:ext>
            </a:extLst>
          </p:cNvPr>
          <p:cNvSpPr>
            <a:spLocks xmlns:a="http://schemas.openxmlformats.org/drawingml/2006/main" noGrp="1"/>
          </p:cNvSpPr>
          <p:nvPr/>
        </p:nvSpPr>
        <p:spPr>
          <a:xfrm xmlns:a="http://schemas.openxmlformats.org/drawingml/2006/main">
            <a:off x="609600" y="5962650"/>
            <a:ext cx="109728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[Monitoring owner, frequency, source and earlier escalation requirements]</a:t>
            </a:r>
          </a:p>
        </p:txBody>
      </p:sp>
    </p:spTree>
    <p:extLst>
      <p:ext uri="{BB962C8B-B14F-4D97-AF65-F5344CB8AC3E}">
        <p14:creationId xmlns:p14="http://schemas.microsoft.com/office/powerpoint/2010/main" val="1721579629"/>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98FB4D47-43C7-400B-83B3-F8F979F20090}"/>
              </a:ext>
            </a:extLst>
          </p:cNvPr>
          <p:cNvSpPr>
            <a:spLocks xmlns:a="http://schemas.openxmlformats.org/drawingml/2006/main" noGrp="1"/>
          </p:cNvSpPr>
          <p:nvPr/>
        </p:nvSpPr>
        <p:spPr>
          <a:xfrm xmlns:a="http://schemas.openxmlformats.org/drawingml/2006/main">
            <a:off x="609600" y="266700"/>
            <a:ext cx="1000125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1">
                <a:solidFill>
                  <a:srgbClr val="9B761C"/>
                </a:solidFill>
                <a:latin typeface="Arial"/>
                <a:ea typeface="Arial"/>
                <a:cs typeface="Arial"/>
              </a:defRPr>
            </a:pPr>
            <a:r>
              <a:rPr sz="1275" b="1">
                <a:solidFill>
                  <a:srgbClr val="9B761C"/>
                </a:solidFill>
                <a:latin typeface="Arial"/>
                <a:ea typeface="Arial"/>
                <a:cs typeface="Arial"/>
              </a:rPr>
              <a:t>EDITABLE TEMPLATE</a:t>
            </a:r>
          </a:p>
        </p:txBody>
      </p:sp>
      <p:sp>
        <p:nvSpPr>
          <p:cNvPr id="2" name="">
            <a:extLst xmlns:a="http://schemas.openxmlformats.org/drawingml/2006/main">
              <a:ext uri="{FF2B5EF4-FFF2-40B4-BE49-F238E27FC236}">
                <a16:creationId xmlns:a16="http://schemas.microsoft.com/office/drawing/2014/main" id="{7ACF4085-A6C7-4CD6-872E-185E05DF6CFA}"/>
              </a:ext>
            </a:extLst>
          </p:cNvPr>
          <p:cNvSpPr>
            <a:spLocks xmlns:a="http://schemas.openxmlformats.org/drawingml/2006/main" noGrp="1"/>
          </p:cNvSpPr>
          <p:nvPr/>
        </p:nvSpPr>
        <p:spPr>
          <a:xfrm xmlns:a="http://schemas.openxmlformats.org/drawingml/2006/main">
            <a:off x="609600" y="723900"/>
            <a:ext cx="109728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000" b="1">
                <a:solidFill>
                  <a:srgbClr val="0D1F3C"/>
                </a:solidFill>
                <a:latin typeface="Arial"/>
                <a:ea typeface="Arial"/>
                <a:cs typeface="Arial"/>
              </a:defRPr>
            </a:pPr>
            <a:r>
              <a:rPr sz="3000" b="1">
                <a:solidFill>
                  <a:srgbClr val="0D1F3C"/>
                </a:solidFill>
                <a:latin typeface="Arial"/>
                <a:ea typeface="Arial"/>
                <a:cs typeface="Arial"/>
              </a:rPr>
              <a:t>Decisions, actions and open evidence</a:t>
            </a:r>
          </a:p>
        </p:txBody>
      </p:sp>
      <p:sp>
        <p:nvSpPr>
          <p:cNvPr id="3" name="">
            <a:extLst xmlns:a="http://schemas.openxmlformats.org/drawingml/2006/main">
              <a:ext uri="{FF2B5EF4-FFF2-40B4-BE49-F238E27FC236}">
                <a16:creationId xmlns:a16="http://schemas.microsoft.com/office/drawing/2014/main" id="{D64C3FD8-7192-4D5E-91EF-DD6B7CB5F8A6}"/>
              </a:ext>
            </a:extLst>
          </p:cNvPr>
          <p:cNvSpPr>
            <a:spLocks xmlns:a="http://schemas.openxmlformats.org/drawingml/2006/main" noGrp="1"/>
          </p:cNvSpPr>
          <p:nvPr/>
        </p:nvSpPr>
        <p:spPr>
          <a:xfrm xmlns:a="http://schemas.openxmlformats.org/drawingml/2006/main">
            <a:off x="609600" y="1438275"/>
            <a:ext cx="10972800" cy="419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526174"/>
                </a:solidFill>
                <a:latin typeface="Arial"/>
                <a:ea typeface="Arial"/>
                <a:cs typeface="Arial"/>
              </a:defRPr>
            </a:pPr>
            <a:r>
              <a:rPr sz="1650" b="0">
                <a:solidFill>
                  <a:srgbClr val="526174"/>
                </a:solidFill>
                <a:latin typeface="Arial"/>
                <a:ea typeface="Arial"/>
                <a:cs typeface="Arial"/>
              </a:rPr>
              <a:t>[As-of date]  /  Retain this page in the pre-read or appendix.</a:t>
            </a:r>
          </a:p>
        </p:txBody>
      </p:sp>
      <p:sp>
        <p:nvSpPr>
          <p:cNvPr id="4" name="">
            <a:extLst xmlns:a="http://schemas.openxmlformats.org/drawingml/2006/main">
              <a:ext uri="{FF2B5EF4-FFF2-40B4-BE49-F238E27FC236}">
                <a16:creationId xmlns:a16="http://schemas.microsoft.com/office/drawing/2014/main" id="{BAA80765-735F-464C-9531-16EF3D0A24FD}"/>
              </a:ext>
            </a:extLst>
          </p:cNvPr>
          <p:cNvSpPr>
            <a:spLocks xmlns:a="http://schemas.openxmlformats.org/drawingml/2006/main" noGrp="1"/>
          </p:cNvSpPr>
          <p:nvPr/>
        </p:nvSpPr>
        <p:spPr>
          <a:xfrm xmlns:a="http://schemas.openxmlformats.org/drawingml/2006/main">
            <a:off x="609600" y="6381750"/>
            <a:ext cx="1076325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050" b="0">
                <a:solidFill>
                  <a:srgbClr val="526174"/>
                </a:solidFill>
                <a:latin typeface="Arial"/>
                <a:ea typeface="Arial"/>
                <a:cs typeface="Arial"/>
              </a:defRPr>
            </a:pPr>
            <a:r>
              <a:rPr sz="1050" b="0">
                <a:solidFill>
                  <a:srgbClr val="526174"/>
                </a:solidFill>
                <a:latin typeface="Arial"/>
                <a:ea typeface="Arial"/>
                <a:cs typeface="Arial"/>
              </a:rPr>
              <a:t>KENNEDY RISK GROUP   /   EXECUTIVE RISK REPORT   /   07</a:t>
            </a:r>
          </a:p>
        </p:txBody>
      </p:sp>
      <p:graphicFrame>
        <p:nvGraphicFramePr>
          <p:cNvPr id="11" name=""/>
          <p:cNvGraphicFramePr/>
          <p:nvPr/>
        </p:nvGraphicFramePr>
        <p:xfrm>
          <a:off xmlns:a="http://schemas.openxmlformats.org/drawingml/2006/main" x="609600" y="2047875"/>
          <a:ext xmlns:a="http://schemas.openxmlformats.org/drawingml/2006/main" cx="10972800" cy="3190875"/>
        </p:xfrm>
        <a:graphic xmlns:a="http://schemas.openxmlformats.org/drawingml/2006/main">
          <a:graphicData uri="http://schemas.openxmlformats.org/drawingml/2006/table">
            <a:tbl>
              <a:tblPr/>
              <a:tblGrid>
                <a:gridCol w="6048375"/>
                <a:gridCol w="2524125"/>
                <a:gridCol w="2400300"/>
              </a:tblGrid>
              <a:tr h="419100">
                <a:tc>
                  <a:txBody>
                    <a:bodyPr/>
                    <a:lstStyle/>
                    <a:p>
                      <a:r>
                        <a:rPr sz="1650" b="1">
                          <a:solidFill>
                            <a:srgbClr val="FFFFFF"/>
                          </a:solidFill>
                          <a:latin typeface="Arial"/>
                          <a:ea typeface="Arial"/>
                          <a:cs typeface="Arial"/>
                        </a:rPr>
                        <a:t>Deliverable / evidence</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Owner</a:t>
                      </a:r>
                    </a:p>
                  </a:txBody>
                  <a:tcPr marL="133350" marR="133350" marT="95250" marB="95250" anchor="t">
                    <a:solidFill>
                      <a:srgbClr val="0D1F3C"/>
                    </a:solidFill>
                  </a:tcPr>
                </a:tc>
                <a:tc>
                  <a:txBody>
                    <a:bodyPr/>
                    <a:lstStyle/>
                    <a:p>
                      <a:r>
                        <a:rPr sz="1650" b="1">
                          <a:solidFill>
                            <a:srgbClr val="FFFFFF"/>
                          </a:solidFill>
                          <a:latin typeface="Arial"/>
                          <a:ea typeface="Arial"/>
                          <a:cs typeface="Arial"/>
                        </a:rPr>
                        <a:t>Due / status</a:t>
                      </a:r>
                    </a:p>
                  </a:txBody>
                  <a:tcPr marL="133350" marR="133350" marT="95250" marB="95250" anchor="t">
                    <a:solidFill>
                      <a:srgbClr val="0D1F3C"/>
                    </a:solidFill>
                  </a:tcPr>
                </a:tc>
              </a:tr>
              <a:tr h="692944">
                <a:tc>
                  <a:txBody>
                    <a:bodyPr/>
                    <a:lstStyle/>
                    <a:p>
                      <a:r>
                        <a:rPr sz="1800" b="0">
                          <a:solidFill>
                            <a:srgbClr val="0D1F3C"/>
                          </a:solidFill>
                          <a:latin typeface="Arial"/>
                          <a:ea typeface="Arial"/>
                          <a:cs typeface="Arial"/>
                        </a:rPr>
                        <a:t>[Action and proof of completion]</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[Named person]</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[Date / status]</a:t>
                      </a:r>
                    </a:p>
                  </a:txBody>
                  <a:tcPr marL="133350" marR="133350" marT="95250" marB="95250" anchor="t">
                    <a:solidFill>
                      <a:srgbClr val="F3F5F7"/>
                    </a:solidFill>
                  </a:tcPr>
                </a:tc>
              </a:tr>
              <a:tr h="692944">
                <a:tc>
                  <a:txBody>
                    <a:bodyPr/>
                    <a:lstStyle/>
                    <a:p>
                      <a:r>
                        <a:rPr sz="1800" b="0">
                          <a:solidFill>
                            <a:srgbClr val="0D1F3C"/>
                          </a:solidFill>
                          <a:latin typeface="Arial"/>
                          <a:ea typeface="Arial"/>
                          <a:cs typeface="Arial"/>
                        </a:rPr>
                        <a:t>[Evidence gap to close]</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[Named person]</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[Date / status]</a:t>
                      </a:r>
                    </a:p>
                  </a:txBody>
                  <a:tcPr marL="133350" marR="133350" marT="95250" marB="95250" anchor="t">
                    <a:solidFill>
                      <a:srgbClr val="FFFFFF"/>
                    </a:solidFill>
                  </a:tcPr>
                </a:tc>
              </a:tr>
              <a:tr h="692944">
                <a:tc>
                  <a:txBody>
                    <a:bodyPr/>
                    <a:lstStyle/>
                    <a:p>
                      <a:r>
                        <a:rPr sz="1800" b="0">
                          <a:solidFill>
                            <a:srgbClr val="0D1F3C"/>
                          </a:solidFill>
                          <a:latin typeface="Arial"/>
                          <a:ea typeface="Arial"/>
                          <a:cs typeface="Arial"/>
                        </a:rPr>
                        <a:t>[Decision record or approval]</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[Named person]</a:t>
                      </a:r>
                    </a:p>
                  </a:txBody>
                  <a:tcPr marL="133350" marR="133350" marT="95250" marB="95250" anchor="t">
                    <a:solidFill>
                      <a:srgbClr val="F3F5F7"/>
                    </a:solidFill>
                  </a:tcPr>
                </a:tc>
                <a:tc>
                  <a:txBody>
                    <a:bodyPr/>
                    <a:lstStyle/>
                    <a:p>
                      <a:r>
                        <a:rPr sz="1800" b="0">
                          <a:solidFill>
                            <a:srgbClr val="0D1F3C"/>
                          </a:solidFill>
                          <a:latin typeface="Arial"/>
                          <a:ea typeface="Arial"/>
                          <a:cs typeface="Arial"/>
                        </a:rPr>
                        <a:t>[Date / status]</a:t>
                      </a:r>
                    </a:p>
                  </a:txBody>
                  <a:tcPr marL="133350" marR="133350" marT="95250" marB="95250" anchor="t">
                    <a:solidFill>
                      <a:srgbClr val="F3F5F7"/>
                    </a:solidFill>
                  </a:tcPr>
                </a:tc>
              </a:tr>
              <a:tr h="692944">
                <a:tc>
                  <a:txBody>
                    <a:bodyPr/>
                    <a:lstStyle/>
                    <a:p>
                      <a:r>
                        <a:rPr sz="1800" b="0">
                          <a:solidFill>
                            <a:srgbClr val="0D1F3C"/>
                          </a:solidFill>
                          <a:latin typeface="Arial"/>
                          <a:ea typeface="Arial"/>
                          <a:cs typeface="Arial"/>
                        </a:rPr>
                        <a:t>[Effectiveness check after action]</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[Named person]</a:t>
                      </a:r>
                    </a:p>
                  </a:txBody>
                  <a:tcPr marL="133350" marR="133350" marT="95250" marB="95250" anchor="t">
                    <a:solidFill>
                      <a:srgbClr val="FFFFFF"/>
                    </a:solidFill>
                  </a:tcPr>
                </a:tc>
                <a:tc>
                  <a:txBody>
                    <a:bodyPr/>
                    <a:lstStyle/>
                    <a:p>
                      <a:r>
                        <a:rPr sz="1800" b="0">
                          <a:solidFill>
                            <a:srgbClr val="0D1F3C"/>
                          </a:solidFill>
                          <a:latin typeface="Arial"/>
                          <a:ea typeface="Arial"/>
                          <a:cs typeface="Arial"/>
                        </a:rPr>
                        <a:t>[Date / status]</a:t>
                      </a:r>
                    </a:p>
                  </a:txBody>
                  <a:tcPr marL="133350" marR="133350" marT="95250" marB="95250" anchor="t">
                    <a:solidFill>
                      <a:srgbClr val="FFFFFF"/>
                    </a:solidFill>
                  </a:tcPr>
                </a:tc>
              </a:tr>
            </a:tbl>
          </a:graphicData>
        </a:graphic>
      </p:graphicFrame>
      <p:sp>
        <p:nvSpPr>
          <p:cNvPr id="6" name="">
            <a:extLst xmlns:a="http://schemas.openxmlformats.org/drawingml/2006/main">
              <a:ext uri="{FF2B5EF4-FFF2-40B4-BE49-F238E27FC236}">
                <a16:creationId xmlns:a16="http://schemas.microsoft.com/office/drawing/2014/main" id="{37F968B3-21C0-40D4-92A1-12DBDE9A26DF}"/>
              </a:ext>
            </a:extLst>
          </p:cNvPr>
          <p:cNvSpPr>
            <a:spLocks xmlns:a="http://schemas.openxmlformats.org/drawingml/2006/main" noGrp="1"/>
          </p:cNvSpPr>
          <p:nvPr/>
        </p:nvSpPr>
        <p:spPr>
          <a:xfrm xmlns:a="http://schemas.openxmlformats.org/drawingml/2006/main">
            <a:off x="609600" y="5829300"/>
            <a:ext cx="10972800" cy="628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526174"/>
                </a:solidFill>
                <a:latin typeface="Arial"/>
                <a:ea typeface="Arial"/>
                <a:cs typeface="Arial"/>
              </a:defRPr>
            </a:pPr>
            <a:r>
              <a:rPr sz="1800" b="0">
                <a:solidFill>
                  <a:srgbClr val="526174"/>
                </a:solidFill>
                <a:latin typeface="Arial"/>
                <a:ea typeface="Arial"/>
                <a:cs typeface="Arial"/>
              </a:rPr>
              <a:t>[Next review, unresolved dissent and evidence required before closing the risk]</a:t>
            </a:r>
          </a:p>
        </p:txBody>
      </p:sp>
    </p:spTree>
    <p:extLst>
      <p:ext uri="{BB962C8B-B14F-4D97-AF65-F5344CB8AC3E}">
        <p14:creationId xmlns:p14="http://schemas.microsoft.com/office/powerpoint/2010/main" val="516834586"/>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2026-09-25T17:23:33.4370000Z</dcterms:created>
  <dcterms:modified xsi:type="dcterms:W3CDTF">2026-09-25T17:23:33.4370000Z</dcterms:modified>
</coreProperties>
</file>