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0d6e703388214e45" /><Relationship Type="http://schemas.openxmlformats.org/officeDocument/2006/relationships/extended-properties" Target="/docProps/app.xml" Id="R58f2f66a9b0c49f9" /><Relationship Type="http://schemas.openxmlformats.org/officeDocument/2006/relationships/officeDocument" Target="/ppt/presentation.xml" Id="R444c1c728d9d48c6" /></Relationships>
</file>

<file path=ppt/presentation.xml><?xml version="1.0" encoding="utf-8"?>
<p:presentation xmlns:p="http://schemas.openxmlformats.org/presentationml/2006/main">
  <p:sldMasterIdLst>
    <p:sldMasterId xmlns:r="http://schemas.openxmlformats.org/officeDocument/2006/relationships" id="2147483648" r:id="Rd8f3a33354dd4015"/>
  </p:sldMasterIdLst>
  <p:notesMasterIdLst>
    <p:notesMasterId xmlns:r="http://schemas.openxmlformats.org/officeDocument/2006/relationships" r:id="Rff90117604b2498a"/>
  </p:notesMasterIdLst>
  <p:sldIdLst>
    <p:sldId xmlns:r="http://schemas.openxmlformats.org/officeDocument/2006/relationships" id="256" r:id="R16a7d223b4354fa5"/>
    <p:sldId xmlns:r="http://schemas.openxmlformats.org/officeDocument/2006/relationships" id="257" r:id="Rcb40d4eef8ac4da4"/>
    <p:sldId xmlns:r="http://schemas.openxmlformats.org/officeDocument/2006/relationships" id="258" r:id="Rfe4d3a1d4bae4f61"/>
    <p:sldId xmlns:r="http://schemas.openxmlformats.org/officeDocument/2006/relationships" id="259" r:id="Ree2bb4ebde5a40f0"/>
    <p:sldId xmlns:r="http://schemas.openxmlformats.org/officeDocument/2006/relationships" id="260" r:id="R43d7a079895f4b78"/>
    <p:sldId xmlns:r="http://schemas.openxmlformats.org/officeDocument/2006/relationships" id="261" r:id="R40109ddfc81b404d"/>
    <p:sldId xmlns:r="http://schemas.openxmlformats.org/officeDocument/2006/relationships" id="262" r:id="R3f0efa9895864f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ac82a56a3914471" /><Relationship Type="http://schemas.openxmlformats.org/officeDocument/2006/relationships/slideMaster" Target="/ppt/slideMasters/slideMaster1.xml" Id="Rd8f3a33354dd4015" /><Relationship Type="http://schemas.openxmlformats.org/officeDocument/2006/relationships/notesMaster" Target="/ppt/notesMasters/notesMaster1.xml" Id="Rff90117604b2498a" /><Relationship Type="http://schemas.openxmlformats.org/officeDocument/2006/relationships/presProps" Target="/ppt/presProps.xml" Id="Rac7c828801c74e2d" /><Relationship Type="http://schemas.openxmlformats.org/officeDocument/2006/relationships/tableStyles" Target="/ppt/tableStyles.xml" Id="Re4909bece0d344ee" /><Relationship Type="http://schemas.openxmlformats.org/officeDocument/2006/relationships/slide" Target="/ppt/slides/slide1.xml" Id="R16a7d223b4354fa5" /><Relationship Type="http://schemas.openxmlformats.org/officeDocument/2006/relationships/slide" Target="/ppt/slides/slide2.xml" Id="Rcb40d4eef8ac4da4" /><Relationship Type="http://schemas.openxmlformats.org/officeDocument/2006/relationships/slide" Target="/ppt/slides/slide3.xml" Id="Rfe4d3a1d4bae4f61" /><Relationship Type="http://schemas.openxmlformats.org/officeDocument/2006/relationships/slide" Target="/ppt/slides/slide4.xml" Id="Ree2bb4ebde5a40f0" /><Relationship Type="http://schemas.openxmlformats.org/officeDocument/2006/relationships/slide" Target="/ppt/slides/slide5.xml" Id="R43d7a079895f4b78" /><Relationship Type="http://schemas.openxmlformats.org/officeDocument/2006/relationships/slide" Target="/ppt/slides/slide6.xml" Id="R40109ddfc81b404d" /><Relationship Type="http://schemas.openxmlformats.org/officeDocument/2006/relationships/slide" Target="/ppt/slides/slide7.xml" Id="R3f0efa9895864f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33cbbfb682446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638e3e3f9b4a72" /><Relationship Type="http://schemas.openxmlformats.org/officeDocument/2006/relationships/notesMaster" Target="/ppt/notesMasters/notesMaster1.xml" Id="Ra4cd9152328d45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a0a53ed9768451e" /><Relationship Type="http://schemas.openxmlformats.org/officeDocument/2006/relationships/notesMaster" Target="/ppt/notesMasters/notesMaster1.xml" Id="R95ebb70dcd5e4df6" /></Relationships>
</file>

<file path=ppt/notesSlides/_rels/notesSlide3.xml.rels>&#65279;<?xml version="1.0" encoding="utf-8"?><Relationships xmlns="http://schemas.openxmlformats.org/package/2006/relationships"><Relationship Type="http://schemas.openxmlformats.org/officeDocument/2006/relationships/slide" Target="/ppt/slides/slide3.xml" Id="Rf3ef299812ff4254" /><Relationship Type="http://schemas.openxmlformats.org/officeDocument/2006/relationships/notesMaster" Target="/ppt/notesMasters/notesMaster1.xml" Id="R635af4cbc6af4cc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d6e2e99c27b423b" /><Relationship Type="http://schemas.openxmlformats.org/officeDocument/2006/relationships/notesMaster" Target="/ppt/notesMasters/notesMaster1.xml" Id="Rcfc8499781cd4b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c786259d0be34357" /><Relationship Type="http://schemas.openxmlformats.org/officeDocument/2006/relationships/notesMaster" Target="/ppt/notesMasters/notesMaster1.xml" Id="Rdf3ecc94d5314c23" /></Relationships>
</file>

<file path=ppt/notesSlides/_rels/notesSlide6.xml.rels>&#65279;<?xml version="1.0" encoding="utf-8"?><Relationships xmlns="http://schemas.openxmlformats.org/package/2006/relationships"><Relationship Type="http://schemas.openxmlformats.org/officeDocument/2006/relationships/slide" Target="/ppt/slides/slide6.xml" Id="Refd79cb75c1c45bf" /><Relationship Type="http://schemas.openxmlformats.org/officeDocument/2006/relationships/notesMaster" Target="/ppt/notesMasters/notesMaster1.xml" Id="Rb416e903693547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ec060a37c5c54115" /><Relationship Type="http://schemas.openxmlformats.org/officeDocument/2006/relationships/notesMaster" Target="/ppt/notesMasters/notesMaster1.xml" Id="R02baa80e9fc24f1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identify the single decision or oversight question before showing detail. Keep proposals, approvals and implementation distinct. If no approval is needed, identify the assumption directors should challenge. Example: $250,000 is incremental expense, not total order value or working capital. Management delegation of $100,000 is invented for the example and is not a recommended policy. Spending must not start merely because the request appears in the deck.</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preserve an enterprise view before the decision deep dive. This is a selected portfolio, not the full register or an assurance opinion. The additional R-02 and R-03 examples are constructed and deliberately qualitative because no exposure estimate is supplied. Direction and magnitude are separate. Do not interpret stable as safe, or missing evidence as low risk. Replace role titles with accountable names, add source dates and show the approved boundaries in the company version.</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separate a changed fact from a changed opinion. Include source and as-of date for each material fact in the actual company version. If a number changed because methodology changed, say so. The illustrative supplier notice, order book and allocation are constructed evidence, not documents held by KRG. Operations expects recovery while Finance requires written confirmation. Keep that disagreement visible until resolved.</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arithmetic: 12.0 x 0.30 = 3.6; (12.0 - 8.0) x 0.30 = 1.2. The $0.25m expense is separate. No probabilities are specified, so do not present the amounts as expected loss, ROI, realized savings or proved risk reduction. Confirm the contribution definition, cancellations, cost behavior and cash timing with Finance. KRG Risk Chain in this example: trigger is a four-week supplier delay; transmission is interrupted assembly and late shipment; constraint is no substitute qualification before October; financial outcome is contribution at risk in October. In a real deck, show uncertainty ranges where supported.</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make the actual tradeoff clear. Do not manufacture a numeric estimate for an unpriced alternative. State the cost basis and time period consistently. Show management recommendations separately from the board decision. Example authority is constructed: the $250,000 request exceeds the $100,000 management limit. Ask for approval of the cap and conditions, not permission to assume the recovery will happen.</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each trigger operational: metric, source, observation frequency, exact boundary, owner, recipient and response time. Use exceeds or at least deliberately. The boundaries on this slide are constructed proposal conditions. They are not established risk appetite and should not be copied as universal thresholds. Faster incident escalation may be required by the actual organization. A regular meeting does not replace event-triggered escalation.</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give directors a way to follow through on prior commitments. In the company version, name individuals rather than relying only on job titles. An action can be complete while the risk remains. Record evidence of actual effectiveness separately from task completion. Preserve material dissent. This working record supplements the organization's formal minutes and approved records; it does not replace them.</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0512a151b254b3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f05b8bd6d44f3e" /><Relationship Type="http://schemas.openxmlformats.org/officeDocument/2006/relationships/slideLayout" Target="/ppt/slideLayouts/slideLayout1.xml" Id="R6c7f2376400941a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c7f2376400941a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4f14002b4624e19" /><Relationship Type="http://schemas.openxmlformats.org/officeDocument/2006/relationships/notesSlide" Target="/ppt/notesSlides/notesSlide1.xml" Id="R5c28b1ca37854db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bbd96f06bd544b4" /><Relationship Type="http://schemas.openxmlformats.org/officeDocument/2006/relationships/notesSlide" Target="/ppt/notesSlides/notesSlide2.xml" Id="Rdc3e557fdae040d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6421f1d34714e84" /><Relationship Type="http://schemas.openxmlformats.org/officeDocument/2006/relationships/notesSlide" Target="/ppt/notesSlides/notesSlide3.xml" Id="R4e1307f7de484a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c514c65835a473c" /><Relationship Type="http://schemas.openxmlformats.org/officeDocument/2006/relationships/chart" Target="/ppt/slides/charts/chart1.xml" Id="Re4c5244db6d44bf9" /><Relationship Type="http://schemas.openxmlformats.org/officeDocument/2006/relationships/notesSlide" Target="/ppt/notesSlides/notesSlide4.xml" Id="R4cc350ec427f4d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ab2a328cf174d55" /><Relationship Type="http://schemas.openxmlformats.org/officeDocument/2006/relationships/notesSlide" Target="/ppt/notesSlides/notesSlide5.xml" Id="R92942feeaf59458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fea3a95fd524a7b" /><Relationship Type="http://schemas.openxmlformats.org/officeDocument/2006/relationships/notesSlide" Target="/ppt/notesSlides/notesSlide6.xml" Id="Re5bf5210ce6445d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cfb45cd70fb414e" /><Relationship Type="http://schemas.openxmlformats.org/officeDocument/2006/relationships/notesSlide" Target="/ppt/notesSlides/notesSlide7.xml" Id="R03c8f463fbaf418b"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October contribution at risk</c:v>
          </c:tx>
          <c:spPr>
            <a:solidFill xmlns:a="http://schemas.openxmlformats.org/drawingml/2006/main">
              <a:srgbClr val="0D1F3C"/>
            </a:solidFill>
          </c:spPr>
          <c:dPt>
            <c:idx val="0"/>
            <c:invertIfNegative val="0"/>
            <c:spPr>
              <a:solidFill xmlns:a="http://schemas.openxmlformats.org/drawingml/2006/main">
                <a:srgbClr val="1E67B7"/>
              </a:solidFill>
            </c:spPr>
          </c:dPt>
          <c:cat>
            <c:strRef>
              <c:f>'Chart Data'!$A$2:$A$3</c:f>
              <c:strCache>
                <c:ptCount val="2"/>
                <c:pt idx="0">
                  <c:v>If $8m ships on time</c:v>
                </c:pt>
                <c:pt idx="1">
                  <c:v>Before response</c:v>
                </c:pt>
              </c:strCache>
            </c:strRef>
          </c:cat>
          <c:val>
            <c:numRef>
              <c:f>'Chart Data'!$B$2:$B$3</c:f>
              <c:numCache>
                <c:formatCode>$0.0"m"</c:formatCode>
                <c:ptCount val="2"/>
                <c:pt idx="0">
                  <c:v>1.2</c:v>
                </c:pt>
                <c:pt idx="1">
                  <c:v>3.6</c:v>
                </c:pt>
              </c:numCache>
            </c:numRef>
          </c:val>
        </c:ser>
        <c:dLbls>
          <c:txPr>
            <a:bodyPr xmlns:a="http://schemas.openxmlformats.org/drawingml/2006/main" anchorCtr="1"/>
            <a:lstStyle xmlns:a="http://schemas.openxmlformats.org/drawingml/2006/main"/>
            <a:p xmlns:a="http://schemas.openxmlformats.org/drawingml/2006/main">
              <a:pPr>
                <a:defRPr sz="1950" b="1">
                  <a:solidFill>
                    <a:srgbClr val="0D1F3C"/>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l"/>
        <c:majorGridlines>
          <c:spPr>
            <a:ln xmlns:a="http://schemas.openxmlformats.org/drawingml/2006/main" w="9525">
              <a:solidFill>
                <a:srgbClr val="E1E6EC"/>
              </a:solidFill>
              <a:prstDash val="solid"/>
            </a:ln>
          </c:spPr>
        </c:majorGridlines>
        <c:numFmt formatCode="$0.0&quot;m&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526174"/>
                </a:solidFill>
                <a:latin typeface="Arial"/>
                <a:ea typeface="Arial"/>
                <a:cs typeface="Arial"/>
              </a:defRPr>
            </a:pPr>
          </a:p>
        </c:txPr>
        <c:crossAx val="48672768"/>
      </c:catAx>
      <c:valAx>
        <c:axId val="48672768"/>
        <c:scaling>
          <c:orientation val="minMax"/>
        </c:scaling>
        <c:delete val="0"/>
        <c:axPos val="b"/>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800">
                <a:solidFill>
                  <a:srgbClr val="0D1F3C"/>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0D1F3C"/>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FFCF3A6-5968-4B20-813C-570AF97D71F9}"/>
              </a:ext>
            </a:extLst>
          </p:cNvPr>
          <p:cNvSpPr>
            <a:spLocks xmlns:a="http://schemas.openxmlformats.org/drawingml/2006/main" noGrp="1"/>
          </p:cNvSpPr>
          <p:nvPr/>
        </p:nvSpPr>
        <p:spPr>
          <a:xfrm xmlns:a="http://schemas.openxmlformats.org/drawingml/2006/main">
            <a:off x="609600" y="2857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E3BE61"/>
                </a:solidFill>
                <a:latin typeface="Arial"/>
                <a:ea typeface="Arial"/>
                <a:cs typeface="Arial"/>
              </a:defRPr>
            </a:pPr>
            <a:r>
              <a:rPr sz="1275" b="1">
                <a:solidFill>
                  <a:srgbClr val="E3BE61"/>
                </a:solidFill>
                <a:latin typeface="Arial"/>
                <a:ea typeface="Arial"/>
                <a:cs typeface="Arial"/>
              </a:rPr>
              <a:t>ILLUSTRATIVE SCENARIO</a:t>
            </a:r>
          </a:p>
        </p:txBody>
      </p:sp>
      <p:sp>
        <p:nvSpPr>
          <p:cNvPr id="2" name="">
            <a:extLst xmlns:a="http://schemas.openxmlformats.org/drawingml/2006/main">
              <a:ext uri="{FF2B5EF4-FFF2-40B4-BE49-F238E27FC236}">
                <a16:creationId xmlns:a16="http://schemas.microsoft.com/office/drawing/2014/main" id="{06AF950E-7C0D-4724-8173-2483DFAB7BA8}"/>
              </a:ext>
            </a:extLst>
          </p:cNvPr>
          <p:cNvSpPr>
            <a:spLocks xmlns:a="http://schemas.openxmlformats.org/drawingml/2006/main" noGrp="1"/>
          </p:cNvSpPr>
          <p:nvPr/>
        </p:nvSpPr>
        <p:spPr>
          <a:xfrm xmlns:a="http://schemas.openxmlformats.org/drawingml/2006/main">
            <a:off x="609600" y="847725"/>
            <a:ext cx="10858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FFFFFF"/>
                </a:solidFill>
                <a:latin typeface="Arial"/>
                <a:ea typeface="Arial"/>
                <a:cs typeface="Arial"/>
              </a:defRPr>
            </a:pPr>
            <a:r>
              <a:rPr sz="3225" b="1">
                <a:solidFill>
                  <a:srgbClr val="FFFFFF"/>
                </a:solidFill>
                <a:latin typeface="Arial"/>
                <a:ea typeface="Arial"/>
                <a:cs typeface="Arial"/>
              </a:rPr>
              <a:t>October shipments need a decision</a:t>
            </a:r>
          </a:p>
        </p:txBody>
      </p:sp>
      <p:sp>
        <p:nvSpPr>
          <p:cNvPr id="3" name="">
            <a:extLst xmlns:a="http://schemas.openxmlformats.org/drawingml/2006/main">
              <a:ext uri="{FF2B5EF4-FFF2-40B4-BE49-F238E27FC236}">
                <a16:creationId xmlns:a16="http://schemas.microsoft.com/office/drawing/2014/main" id="{9667ED3C-AA91-4089-B1D3-1410E0565D56}"/>
              </a:ext>
            </a:extLst>
          </p:cNvPr>
          <p:cNvSpPr>
            <a:spLocks xmlns:a="http://schemas.openxmlformats.org/drawingml/2006/main" noGrp="1"/>
          </p:cNvSpPr>
          <p:nvPr/>
        </p:nvSpPr>
        <p:spPr>
          <a:xfrm xmlns:a="http://schemas.openxmlformats.org/drawingml/2006/main">
            <a:off x="609600" y="1552575"/>
            <a:ext cx="10763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9E3EE"/>
                </a:solidFill>
                <a:latin typeface="Arial"/>
                <a:ea typeface="Arial"/>
                <a:cs typeface="Arial"/>
              </a:defRPr>
            </a:pPr>
            <a:r>
              <a:rPr sz="1725" b="0">
                <a:solidFill>
                  <a:srgbClr val="D9E3EE"/>
                </a:solidFill>
                <a:latin typeface="Arial"/>
                <a:ea typeface="Arial"/>
                <a:cs typeface="Arial"/>
              </a:rPr>
              <a:t>Constructed manufacturer, $200m annual revenue. As of September 25, 2026.</a:t>
            </a:r>
          </a:p>
        </p:txBody>
      </p:sp>
      <p:sp>
        <p:nvSpPr>
          <p:cNvPr id="4" name="">
            <a:extLst xmlns:a="http://schemas.openxmlformats.org/drawingml/2006/main">
              <a:ext uri="{FF2B5EF4-FFF2-40B4-BE49-F238E27FC236}">
                <a16:creationId xmlns:a16="http://schemas.microsoft.com/office/drawing/2014/main" id="{1D1D8BFE-44E6-49E0-BE74-1C1D4361E152}"/>
              </a:ext>
            </a:extLst>
          </p:cNvPr>
          <p:cNvSpPr>
            <a:spLocks xmlns:a="http://schemas.openxmlformats.org/drawingml/2006/main" noGrp="1"/>
          </p:cNvSpPr>
          <p:nvPr/>
        </p:nvSpPr>
        <p:spPr>
          <a:xfrm xmlns:a="http://schemas.openxmlformats.org/drawingml/2006/main">
            <a:off x="609600" y="2114550"/>
            <a:ext cx="10972800" cy="19050"/>
          </a:xfrm>
          <a:prstGeom xmlns:a="http://schemas.openxmlformats.org/drawingml/2006/main" prst="rect">
            <a:avLst/>
          </a:prstGeom>
          <a:solidFill xmlns:a="http://schemas.openxmlformats.org/drawingml/2006/main">
            <a:srgbClr val="51627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D1C8B78-2A85-4644-B3B6-A343F922EC16}"/>
              </a:ext>
            </a:extLst>
          </p:cNvPr>
          <p:cNvSpPr>
            <a:spLocks xmlns:a="http://schemas.openxmlformats.org/drawingml/2006/main" noGrp="1"/>
          </p:cNvSpPr>
          <p:nvPr/>
        </p:nvSpPr>
        <p:spPr>
          <a:xfrm xmlns:a="http://schemas.openxmlformats.org/drawingml/2006/main">
            <a:off x="609600" y="2447925"/>
            <a:ext cx="6286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6150" b="1">
                <a:solidFill>
                  <a:srgbClr val="E3BE61"/>
                </a:solidFill>
                <a:latin typeface="Arial"/>
                <a:ea typeface="Arial"/>
                <a:cs typeface="Arial"/>
              </a:defRPr>
            </a:pPr>
            <a:r>
              <a:rPr sz="6150" b="1">
                <a:solidFill>
                  <a:srgbClr val="E3BE61"/>
                </a:solidFill>
                <a:latin typeface="Arial"/>
                <a:ea typeface="Arial"/>
                <a:cs typeface="Arial"/>
              </a:rPr>
              <a:t>$250,000</a:t>
            </a:r>
          </a:p>
        </p:txBody>
      </p:sp>
      <p:sp>
        <p:nvSpPr>
          <p:cNvPr id="6" name="">
            <a:extLst xmlns:a="http://schemas.openxmlformats.org/drawingml/2006/main">
              <a:ext uri="{FF2B5EF4-FFF2-40B4-BE49-F238E27FC236}">
                <a16:creationId xmlns:a16="http://schemas.microsoft.com/office/drawing/2014/main" id="{40349002-F528-46CE-B8F0-386B862315EB}"/>
              </a:ext>
            </a:extLst>
          </p:cNvPr>
          <p:cNvSpPr>
            <a:spLocks xmlns:a="http://schemas.openxmlformats.org/drawingml/2006/main" noGrp="1"/>
          </p:cNvSpPr>
          <p:nvPr/>
        </p:nvSpPr>
        <p:spPr>
          <a:xfrm xmlns:a="http://schemas.openxmlformats.org/drawingml/2006/main">
            <a:off x="609600" y="3562350"/>
            <a:ext cx="628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FFFFFF"/>
                </a:solidFill>
                <a:latin typeface="Arial"/>
                <a:ea typeface="Arial"/>
                <a:cs typeface="Arial"/>
              </a:defRPr>
            </a:pPr>
            <a:r>
              <a:rPr sz="1500" b="1">
                <a:solidFill>
                  <a:srgbClr val="FFFFFF"/>
                </a:solidFill>
                <a:latin typeface="Arial"/>
                <a:ea typeface="Arial"/>
                <a:cs typeface="Arial"/>
              </a:rPr>
              <a:t>EXPEDITE EXPENSE CAP</a:t>
            </a:r>
          </a:p>
        </p:txBody>
      </p:sp>
      <p:sp>
        <p:nvSpPr>
          <p:cNvPr id="7" name="">
            <a:extLst xmlns:a="http://schemas.openxmlformats.org/drawingml/2006/main">
              <a:ext uri="{FF2B5EF4-FFF2-40B4-BE49-F238E27FC236}">
                <a16:creationId xmlns:a16="http://schemas.microsoft.com/office/drawing/2014/main" id="{7F0818AC-DF3E-4E10-9CA5-034A381E7610}"/>
              </a:ext>
            </a:extLst>
          </p:cNvPr>
          <p:cNvSpPr>
            <a:spLocks xmlns:a="http://schemas.openxmlformats.org/drawingml/2006/main" noGrp="1"/>
          </p:cNvSpPr>
          <p:nvPr/>
        </p:nvSpPr>
        <p:spPr>
          <a:xfrm xmlns:a="http://schemas.openxmlformats.org/drawingml/2006/main">
            <a:off x="609600" y="4057650"/>
            <a:ext cx="6286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FFFFFF"/>
                </a:solidFill>
                <a:latin typeface="Arial"/>
                <a:ea typeface="Arial"/>
                <a:cs typeface="Arial"/>
              </a:defRPr>
            </a:pPr>
            <a:r>
              <a:rPr sz="2250" b="1">
                <a:solidFill>
                  <a:srgbClr val="FFFFFF"/>
                </a:solidFill>
                <a:latin typeface="Arial"/>
                <a:ea typeface="Arial"/>
                <a:cs typeface="Arial"/>
              </a:rPr>
              <a:t>Approval needed by September 28.</a:t>
            </a:r>
          </a:p>
        </p:txBody>
      </p:sp>
      <p:sp>
        <p:nvSpPr>
          <p:cNvPr id="8" name="">
            <a:extLst xmlns:a="http://schemas.openxmlformats.org/drawingml/2006/main">
              <a:ext uri="{FF2B5EF4-FFF2-40B4-BE49-F238E27FC236}">
                <a16:creationId xmlns:a16="http://schemas.microsoft.com/office/drawing/2014/main" id="{3C43C687-DEE2-401F-B096-9CD1750BE770}"/>
              </a:ext>
            </a:extLst>
          </p:cNvPr>
          <p:cNvSpPr>
            <a:spLocks xmlns:a="http://schemas.openxmlformats.org/drawingml/2006/main" noGrp="1"/>
          </p:cNvSpPr>
          <p:nvPr/>
        </p:nvSpPr>
        <p:spPr>
          <a:xfrm xmlns:a="http://schemas.openxmlformats.org/drawingml/2006/main">
            <a:off x="7524750" y="2476500"/>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E3BE61"/>
                </a:solidFill>
                <a:latin typeface="Arial"/>
                <a:ea typeface="Arial"/>
                <a:cs typeface="Arial"/>
              </a:defRPr>
            </a:pPr>
            <a:r>
              <a:rPr sz="1500" b="1">
                <a:solidFill>
                  <a:srgbClr val="E3BE61"/>
                </a:solidFill>
                <a:latin typeface="Arial"/>
                <a:ea typeface="Arial"/>
                <a:cs typeface="Arial"/>
              </a:rPr>
              <a:t>RELEASE CONDITIONS</a:t>
            </a:r>
          </a:p>
        </p:txBody>
      </p:sp>
      <p:sp>
        <p:nvSpPr>
          <p:cNvPr id="9" name="">
            <a:extLst xmlns:a="http://schemas.openxmlformats.org/drawingml/2006/main">
              <a:ext uri="{FF2B5EF4-FFF2-40B4-BE49-F238E27FC236}">
                <a16:creationId xmlns:a16="http://schemas.microsoft.com/office/drawing/2014/main" id="{D9F2E837-A9E9-4A27-A615-9D2D04A2C54F}"/>
              </a:ext>
            </a:extLst>
          </p:cNvPr>
          <p:cNvSpPr>
            <a:spLocks xmlns:a="http://schemas.openxmlformats.org/drawingml/2006/main" noGrp="1"/>
          </p:cNvSpPr>
          <p:nvPr/>
        </p:nvSpPr>
        <p:spPr>
          <a:xfrm xmlns:a="http://schemas.openxmlformats.org/drawingml/2006/main">
            <a:off x="7524750" y="3009900"/>
            <a:ext cx="40005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Arial"/>
                <a:ea typeface="Arial"/>
                <a:cs typeface="Arial"/>
              </a:defRPr>
            </a:pPr>
            <a:r>
              <a:rPr sz="2175" b="0">
                <a:solidFill>
                  <a:srgbClr val="FFFFFF"/>
                </a:solidFill>
                <a:latin typeface="Arial"/>
                <a:ea typeface="Arial"/>
                <a:cs typeface="Arial"/>
              </a:rPr>
              <a:t>Written supplier allocation</a:t>
            </a:r>
          </a:p>
          <a:p xmlns:a="http://schemas.openxmlformats.org/drawingml/2006/main">
            <a:pPr>
              <a:defRPr sz="2175" b="0">
                <a:solidFill>
                  <a:srgbClr val="FFFFFF"/>
                </a:solidFill>
                <a:latin typeface="Arial"/>
                <a:ea typeface="Arial"/>
                <a:cs typeface="Arial"/>
              </a:defRPr>
            </a:pPr>
            <a:r>
              <a:rPr sz="2175" b="0">
                <a:solidFill>
                  <a:srgbClr val="FFFFFF"/>
                </a:solidFill>
                <a:latin typeface="Arial"/>
                <a:ea typeface="Arial"/>
                <a:cs typeface="Arial"/>
              </a:rPr>
              <a:t>and a feasible production schedule.</a:t>
            </a:r>
          </a:p>
        </p:txBody>
      </p:sp>
      <p:sp>
        <p:nvSpPr>
          <p:cNvPr id="10" name="">
            <a:extLst xmlns:a="http://schemas.openxmlformats.org/drawingml/2006/main">
              <a:ext uri="{FF2B5EF4-FFF2-40B4-BE49-F238E27FC236}">
                <a16:creationId xmlns:a16="http://schemas.microsoft.com/office/drawing/2014/main" id="{D536BB87-E382-4327-8740-E0DC2CDDC3C3}"/>
              </a:ext>
            </a:extLst>
          </p:cNvPr>
          <p:cNvSpPr>
            <a:spLocks xmlns:a="http://schemas.openxmlformats.org/drawingml/2006/main" noGrp="1"/>
          </p:cNvSpPr>
          <p:nvPr/>
        </p:nvSpPr>
        <p:spPr>
          <a:xfrm xmlns:a="http://schemas.openxmlformats.org/drawingml/2006/main">
            <a:off x="609600" y="5181600"/>
            <a:ext cx="10972800" cy="19050"/>
          </a:xfrm>
          <a:prstGeom xmlns:a="http://schemas.openxmlformats.org/drawingml/2006/main" prst="rect">
            <a:avLst/>
          </a:prstGeom>
          <a:solidFill xmlns:a="http://schemas.openxmlformats.org/drawingml/2006/main">
            <a:srgbClr val="51627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0AB19A7-2F5B-41E1-8537-528D99AF29D0}"/>
              </a:ext>
            </a:extLst>
          </p:cNvPr>
          <p:cNvSpPr>
            <a:spLocks xmlns:a="http://schemas.openxmlformats.org/drawingml/2006/main" noGrp="1"/>
          </p:cNvSpPr>
          <p:nvPr/>
        </p:nvSpPr>
        <p:spPr>
          <a:xfrm xmlns:a="http://schemas.openxmlformats.org/drawingml/2006/main">
            <a:off x="609600" y="5381625"/>
            <a:ext cx="6715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FFFFF"/>
                </a:solidFill>
                <a:latin typeface="Arial"/>
                <a:ea typeface="Arial"/>
                <a:cs typeface="Arial"/>
              </a:defRPr>
            </a:pPr>
            <a:r>
              <a:rPr sz="1800" b="0">
                <a:solidFill>
                  <a:srgbClr val="FFFFFF"/>
                </a:solidFill>
                <a:latin typeface="Arial"/>
                <a:ea typeface="Arial"/>
                <a:cs typeface="Arial"/>
              </a:rPr>
              <a:t>OWNER  COO</a:t>
            </a:r>
          </a:p>
          <a:p xmlns:a="http://schemas.openxmlformats.org/drawingml/2006/main">
            <a:pPr>
              <a:defRPr sz="1800" b="0">
                <a:solidFill>
                  <a:srgbClr val="FFFFFF"/>
                </a:solidFill>
                <a:latin typeface="Arial"/>
                <a:ea typeface="Arial"/>
                <a:cs typeface="Arial"/>
              </a:defRPr>
            </a:pPr>
            <a:r>
              <a:rPr sz="1800" b="0">
                <a:solidFill>
                  <a:srgbClr val="FFFFFF"/>
                </a:solidFill>
                <a:latin typeface="Arial"/>
                <a:ea typeface="Arial"/>
                <a:cs typeface="Arial"/>
              </a:rPr>
              <a:t>Management limit: $100,000 in this example.</a:t>
            </a:r>
          </a:p>
        </p:txBody>
      </p:sp>
      <p:sp>
        <p:nvSpPr>
          <p:cNvPr id="12" name="">
            <a:extLst xmlns:a="http://schemas.openxmlformats.org/drawingml/2006/main">
              <a:ext uri="{FF2B5EF4-FFF2-40B4-BE49-F238E27FC236}">
                <a16:creationId xmlns:a16="http://schemas.microsoft.com/office/drawing/2014/main" id="{6C582695-13C3-4015-BE6B-319CA6DB692F}"/>
              </a:ext>
            </a:extLst>
          </p:cNvPr>
          <p:cNvSpPr>
            <a:spLocks xmlns:a="http://schemas.openxmlformats.org/drawingml/2006/main" noGrp="1"/>
          </p:cNvSpPr>
          <p:nvPr/>
        </p:nvSpPr>
        <p:spPr>
          <a:xfrm xmlns:a="http://schemas.openxmlformats.org/drawingml/2006/main">
            <a:off x="7524750" y="5381625"/>
            <a:ext cx="4000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FFFFF"/>
                </a:solidFill>
                <a:latin typeface="Arial"/>
                <a:ea typeface="Arial"/>
                <a:cs typeface="Arial"/>
              </a:defRPr>
            </a:pPr>
            <a:r>
              <a:rPr sz="1800" b="0">
                <a:solidFill>
                  <a:srgbClr val="FFFFFF"/>
                </a:solidFill>
                <a:latin typeface="Arial"/>
                <a:ea typeface="Arial"/>
                <a:cs typeface="Arial"/>
              </a:rPr>
              <a:t>BOARD APPROVAL</a:t>
            </a:r>
          </a:p>
          <a:p xmlns:a="http://schemas.openxmlformats.org/drawingml/2006/main">
            <a:pPr>
              <a:defRPr sz="1800" b="0">
                <a:solidFill>
                  <a:srgbClr val="FFFFFF"/>
                </a:solidFill>
                <a:latin typeface="Arial"/>
                <a:ea typeface="Arial"/>
                <a:cs typeface="Arial"/>
              </a:defRPr>
            </a:pPr>
            <a:r>
              <a:rPr sz="1800" b="0">
                <a:solidFill>
                  <a:srgbClr val="FFFFFF"/>
                </a:solidFill>
                <a:latin typeface="Arial"/>
                <a:ea typeface="Arial"/>
                <a:cs typeface="Arial"/>
              </a:rPr>
              <a:t>Pending</a:t>
            </a:r>
          </a:p>
        </p:txBody>
      </p:sp>
      <p:sp>
        <p:nvSpPr>
          <p:cNvPr id="13" name="">
            <a:extLst xmlns:a="http://schemas.openxmlformats.org/drawingml/2006/main">
              <a:ext uri="{FF2B5EF4-FFF2-40B4-BE49-F238E27FC236}">
                <a16:creationId xmlns:a16="http://schemas.microsoft.com/office/drawing/2014/main" id="{F46D6D0F-066C-49E2-BF9E-FB912189DFF0}"/>
              </a:ext>
            </a:extLst>
          </p:cNvPr>
          <p:cNvSpPr>
            <a:spLocks xmlns:a="http://schemas.openxmlformats.org/drawingml/2006/main" noGrp="1"/>
          </p:cNvSpPr>
          <p:nvPr/>
        </p:nvSpPr>
        <p:spPr>
          <a:xfrm xmlns:a="http://schemas.openxmlformats.org/drawingml/2006/main">
            <a:off x="609600" y="6410325"/>
            <a:ext cx="1076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9E3EE"/>
                </a:solidFill>
                <a:latin typeface="Arial"/>
                <a:ea typeface="Arial"/>
                <a:cs typeface="Arial"/>
              </a:defRPr>
            </a:pPr>
            <a:r>
              <a:rPr sz="1050" b="0">
                <a:solidFill>
                  <a:srgbClr val="D9E3EE"/>
                </a:solidFill>
                <a:latin typeface="Arial"/>
                <a:ea typeface="Arial"/>
                <a:cs typeface="Arial"/>
              </a:rPr>
              <a:t>KENNEDY RISK GROUP   /   EXECUTIVE RISK REPORT   /   01</a:t>
            </a:r>
          </a:p>
        </p:txBody>
      </p:sp>
    </p:spTree>
    <p:extLst>
      <p:ext uri="{BB962C8B-B14F-4D97-AF65-F5344CB8AC3E}">
        <p14:creationId xmlns:p14="http://schemas.microsoft.com/office/powerpoint/2010/main" val="78113988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DD26311-D886-4868-81BF-B9E3ACF85374}"/>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ILLUSTRATIVE SCENARIO</a:t>
            </a:r>
          </a:p>
        </p:txBody>
      </p:sp>
      <p:sp>
        <p:nvSpPr>
          <p:cNvPr id="2" name="">
            <a:extLst xmlns:a="http://schemas.openxmlformats.org/drawingml/2006/main">
              <a:ext uri="{FF2B5EF4-FFF2-40B4-BE49-F238E27FC236}">
                <a16:creationId xmlns:a16="http://schemas.microsoft.com/office/drawing/2014/main" id="{C84C39EB-B1F2-4F83-959F-FF4088A18998}"/>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Enterprise risk overview</a:t>
            </a:r>
          </a:p>
        </p:txBody>
      </p:sp>
      <p:sp>
        <p:nvSpPr>
          <p:cNvPr id="3" name="">
            <a:extLst xmlns:a="http://schemas.openxmlformats.org/drawingml/2006/main">
              <a:ext uri="{FF2B5EF4-FFF2-40B4-BE49-F238E27FC236}">
                <a16:creationId xmlns:a16="http://schemas.microsoft.com/office/drawing/2014/main" id="{E3962D91-9421-4911-819C-D6B81F041D3F}"/>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Selected risks for this illustrative reporting cycle. The full register remains in the pre-read.</a:t>
            </a:r>
          </a:p>
        </p:txBody>
      </p:sp>
      <p:sp>
        <p:nvSpPr>
          <p:cNvPr id="4" name="">
            <a:extLst xmlns:a="http://schemas.openxmlformats.org/drawingml/2006/main">
              <a:ext uri="{FF2B5EF4-FFF2-40B4-BE49-F238E27FC236}">
                <a16:creationId xmlns:a16="http://schemas.microsoft.com/office/drawing/2014/main" id="{8609DB6F-B7B6-43CA-8A09-25817E5F824D}"/>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02</a:t>
            </a:r>
          </a:p>
        </p:txBody>
      </p:sp>
      <p:graphicFrame>
        <p:nvGraphicFramePr>
          <p:cNvPr id="11" name=""/>
          <p:cNvGraphicFramePr/>
          <p:nvPr/>
        </p:nvGraphicFramePr>
        <p:xfrm>
          <a:off xmlns:a="http://schemas.openxmlformats.org/drawingml/2006/main" x="609600" y="2047875"/>
          <a:ext xmlns:a="http://schemas.openxmlformats.org/drawingml/2006/main" cx="10972800" cy="3190875"/>
        </p:xfrm>
        <a:graphic xmlns:a="http://schemas.openxmlformats.org/drawingml/2006/main">
          <a:graphicData uri="http://schemas.openxmlformats.org/drawingml/2006/table">
            <a:tbl>
              <a:tblPr/>
              <a:tblGrid>
                <a:gridCol w="2667000"/>
                <a:gridCol w="2857500"/>
                <a:gridCol w="5448300"/>
              </a:tblGrid>
              <a:tr h="419100">
                <a:tc>
                  <a:txBody>
                    <a:bodyPr/>
                    <a:lstStyle/>
                    <a:p>
                      <a:r>
                        <a:rPr sz="1650" b="1">
                          <a:solidFill>
                            <a:srgbClr val="FFFFFF"/>
                          </a:solidFill>
                          <a:latin typeface="Arial"/>
                          <a:ea typeface="Arial"/>
                          <a:cs typeface="Arial"/>
                        </a:rPr>
                        <a:t>Risk / direction</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Objective affected</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Evidence and next step</a:t>
                      </a:r>
                    </a:p>
                  </a:txBody>
                  <a:tcPr marL="133350" marR="133350" marT="95250" marB="95250" anchor="t">
                    <a:solidFill>
                      <a:srgbClr val="0D1F3C"/>
                    </a:solidFill>
                  </a:tcPr>
                </a:tc>
              </a:tr>
              <a:tr h="923925">
                <a:tc>
                  <a:txBody>
                    <a:bodyPr/>
                    <a:lstStyle/>
                    <a:p>
                      <a:r>
                        <a:rPr sz="1800" b="0">
                          <a:solidFill>
                            <a:srgbClr val="0D1F3C"/>
                          </a:solidFill>
                          <a:latin typeface="Arial"/>
                          <a:ea typeface="Arial"/>
                          <a:cs typeface="Arial"/>
                        </a:rPr>
                        <a:t>R-01 Supply</a:t>
                      </a:r>
                    </a:p>
                    <a:p>
                      <a:r>
                        <a:rPr sz="1800" b="0">
                          <a:solidFill>
                            <a:srgbClr val="0D1F3C"/>
                          </a:solidFill>
                          <a:latin typeface="Arial"/>
                          <a:ea typeface="Arial"/>
                          <a:cs typeface="Arial"/>
                        </a:rPr>
                        <a:t>Worsening</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October shipments</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COO: $12m of orders exposed. Approval request on slide 1. Allocation unconfirmed.</a:t>
                      </a:r>
                    </a:p>
                  </a:txBody>
                  <a:tcPr marL="133350" marR="133350" marT="95250" marB="95250" anchor="t">
                    <a:solidFill>
                      <a:srgbClr val="F3F5F7"/>
                    </a:solidFill>
                  </a:tcPr>
                </a:tc>
              </a:tr>
              <a:tr h="923925">
                <a:tc>
                  <a:txBody>
                    <a:bodyPr/>
                    <a:lstStyle/>
                    <a:p>
                      <a:r>
                        <a:rPr sz="1800" b="0">
                          <a:solidFill>
                            <a:srgbClr val="0D1F3C"/>
                          </a:solidFill>
                          <a:latin typeface="Arial"/>
                          <a:ea typeface="Arial"/>
                          <a:cs typeface="Arial"/>
                        </a:rPr>
                        <a:t>R-02 System recovery</a:t>
                      </a:r>
                    </a:p>
                    <a:p>
                      <a:r>
                        <a:rPr sz="1800" b="0">
                          <a:solidFill>
                            <a:srgbClr val="0D1F3C"/>
                          </a:solidFill>
                          <a:latin typeface="Arial"/>
                          <a:ea typeface="Arial"/>
                          <a:cs typeface="Arial"/>
                        </a:rPr>
                        <a:t>Uncertain</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Reliable operations</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CIO: recovery evidence is stale. Retest before changing the assessment.</a:t>
                      </a:r>
                    </a:p>
                  </a:txBody>
                  <a:tcPr marL="133350" marR="133350" marT="95250" marB="95250" anchor="t">
                    <a:solidFill>
                      <a:srgbClr val="FFFFFF"/>
                    </a:solidFill>
                  </a:tcPr>
                </a:tc>
              </a:tr>
              <a:tr h="923925">
                <a:tc>
                  <a:txBody>
                    <a:bodyPr/>
                    <a:lstStyle/>
                    <a:p>
                      <a:r>
                        <a:rPr sz="1800" b="0">
                          <a:solidFill>
                            <a:srgbClr val="0D1F3C"/>
                          </a:solidFill>
                          <a:latin typeface="Arial"/>
                          <a:ea typeface="Arial"/>
                          <a:cs typeface="Arial"/>
                        </a:rPr>
                        <a:t>R-03 Finance coverage</a:t>
                      </a:r>
                    </a:p>
                    <a:p>
                      <a:r>
                        <a:rPr sz="1800" b="0">
                          <a:solidFill>
                            <a:srgbClr val="0D1F3C"/>
                          </a:solidFill>
                          <a:latin typeface="Arial"/>
                          <a:ea typeface="Arial"/>
                          <a:cs typeface="Arial"/>
                        </a:rPr>
                        <a:t>Stable</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Timely financial close</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CFO: backup coverage is in place. Reassess if the trained backup is unavailable.</a:t>
                      </a:r>
                    </a:p>
                  </a:txBody>
                  <a:tcPr marL="133350" marR="133350" marT="95250" marB="95250" anchor="t">
                    <a:solidFill>
                      <a:srgbClr val="F3F5F7"/>
                    </a:solidFill>
                  </a:tcPr>
                </a:tc>
              </a:tr>
            </a:tbl>
          </a:graphicData>
        </a:graphic>
      </p:graphicFrame>
      <p:sp>
        <p:nvSpPr>
          <p:cNvPr id="6" name="">
            <a:extLst xmlns:a="http://schemas.openxmlformats.org/drawingml/2006/main">
              <a:ext uri="{FF2B5EF4-FFF2-40B4-BE49-F238E27FC236}">
                <a16:creationId xmlns:a16="http://schemas.microsoft.com/office/drawing/2014/main" id="{CC9CE1A9-4F07-416B-9B95-54CD1D8A4F02}"/>
              </a:ext>
            </a:extLst>
          </p:cNvPr>
          <p:cNvSpPr>
            <a:spLocks xmlns:a="http://schemas.openxmlformats.org/drawingml/2006/main" noGrp="1"/>
          </p:cNvSpPr>
          <p:nvPr/>
        </p:nvSpPr>
        <p:spPr>
          <a:xfrm xmlns:a="http://schemas.openxmlformats.org/drawingml/2006/main">
            <a:off x="609600" y="5953125"/>
            <a:ext cx="10972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Stable is not low risk. Uncertain means the evidence is insufficient.</a:t>
            </a:r>
          </a:p>
        </p:txBody>
      </p:sp>
    </p:spTree>
    <p:extLst>
      <p:ext uri="{BB962C8B-B14F-4D97-AF65-F5344CB8AC3E}">
        <p14:creationId xmlns:p14="http://schemas.microsoft.com/office/powerpoint/2010/main" val="113114160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B9B7998-43AF-4F0D-8530-961C03731522}"/>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ILLUSTRATIVE SCENARIO</a:t>
            </a:r>
          </a:p>
        </p:txBody>
      </p:sp>
      <p:sp>
        <p:nvSpPr>
          <p:cNvPr id="2" name="">
            <a:extLst xmlns:a="http://schemas.openxmlformats.org/drawingml/2006/main">
              <a:ext uri="{FF2B5EF4-FFF2-40B4-BE49-F238E27FC236}">
                <a16:creationId xmlns:a16="http://schemas.microsoft.com/office/drawing/2014/main" id="{DBA92A9B-EE87-4B35-8EA8-63AC6A894D78}"/>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Trace the delay into the operating plan</a:t>
            </a:r>
          </a:p>
        </p:txBody>
      </p:sp>
      <p:sp>
        <p:nvSpPr>
          <p:cNvPr id="3" name="">
            <a:extLst xmlns:a="http://schemas.openxmlformats.org/drawingml/2006/main">
              <a:ext uri="{FF2B5EF4-FFF2-40B4-BE49-F238E27FC236}">
                <a16:creationId xmlns:a16="http://schemas.microsoft.com/office/drawing/2014/main" id="{7199529A-AB76-40E4-9955-3CA55B5A98EC}"/>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R-01 / October shipments. KRG Risk Chain: trigger, transmission, constraint, financial outcome.</a:t>
            </a:r>
          </a:p>
        </p:txBody>
      </p:sp>
      <p:sp>
        <p:nvSpPr>
          <p:cNvPr id="4" name="">
            <a:extLst xmlns:a="http://schemas.openxmlformats.org/drawingml/2006/main">
              <a:ext uri="{FF2B5EF4-FFF2-40B4-BE49-F238E27FC236}">
                <a16:creationId xmlns:a16="http://schemas.microsoft.com/office/drawing/2014/main" id="{EE67401D-C81A-470D-A18F-224345FB0AA5}"/>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03</a:t>
            </a:r>
          </a:p>
        </p:txBody>
      </p:sp>
      <p:sp>
        <p:nvSpPr>
          <p:cNvPr id="5" name="">
            <a:extLst xmlns:a="http://schemas.openxmlformats.org/drawingml/2006/main">
              <a:ext uri="{FF2B5EF4-FFF2-40B4-BE49-F238E27FC236}">
                <a16:creationId xmlns:a16="http://schemas.microsoft.com/office/drawing/2014/main" id="{9519CDFF-75AE-42AF-8F48-B11C15202943}"/>
              </a:ext>
            </a:extLst>
          </p:cNvPr>
          <p:cNvSpPr>
            <a:spLocks xmlns:a="http://schemas.openxmlformats.org/drawingml/2006/main" noGrp="1"/>
          </p:cNvSpPr>
          <p:nvPr/>
        </p:nvSpPr>
        <p:spPr>
          <a:xfrm xmlns:a="http://schemas.openxmlformats.org/drawingml/2006/main">
            <a:off x="609600" y="2219325"/>
            <a:ext cx="2514600" cy="2019300"/>
          </a:xfrm>
          <a:prstGeom xmlns:a="http://schemas.openxmlformats.org/drawingml/2006/main" prst="rect">
            <a:avLst/>
          </a:prstGeom>
          <a:solidFill xmlns:a="http://schemas.openxmlformats.org/drawingml/2006/main">
            <a:srgbClr val="F0F3F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F15F5F5-32DD-48A3-93AF-39FE601BD8CF}"/>
              </a:ext>
            </a:extLst>
          </p:cNvPr>
          <p:cNvSpPr>
            <a:spLocks xmlns:a="http://schemas.openxmlformats.org/drawingml/2006/main" noGrp="1"/>
          </p:cNvSpPr>
          <p:nvPr/>
        </p:nvSpPr>
        <p:spPr>
          <a:xfrm xmlns:a="http://schemas.openxmlformats.org/drawingml/2006/main">
            <a:off x="781050" y="240030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9B761C"/>
                </a:solidFill>
                <a:latin typeface="Arial"/>
                <a:ea typeface="Arial"/>
                <a:cs typeface="Arial"/>
              </a:defRPr>
            </a:pPr>
            <a:r>
              <a:rPr sz="1350" b="1">
                <a:solidFill>
                  <a:srgbClr val="9B761C"/>
                </a:solidFill>
                <a:latin typeface="Arial"/>
                <a:ea typeface="Arial"/>
                <a:cs typeface="Arial"/>
              </a:rPr>
              <a:t>TRIGGER</a:t>
            </a:r>
          </a:p>
        </p:txBody>
      </p:sp>
      <p:sp>
        <p:nvSpPr>
          <p:cNvPr id="7" name="">
            <a:extLst xmlns:a="http://schemas.openxmlformats.org/drawingml/2006/main">
              <a:ext uri="{FF2B5EF4-FFF2-40B4-BE49-F238E27FC236}">
                <a16:creationId xmlns:a16="http://schemas.microsoft.com/office/drawing/2014/main" id="{F6AD4BB4-656B-47C2-9269-156724D95272}"/>
              </a:ext>
            </a:extLst>
          </p:cNvPr>
          <p:cNvSpPr>
            <a:spLocks xmlns:a="http://schemas.openxmlformats.org/drawingml/2006/main" noGrp="1"/>
          </p:cNvSpPr>
          <p:nvPr/>
        </p:nvSpPr>
        <p:spPr>
          <a:xfrm xmlns:a="http://schemas.openxmlformats.org/drawingml/2006/main">
            <a:off x="781050" y="2914650"/>
            <a:ext cx="2190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D1F3C"/>
                </a:solidFill>
                <a:latin typeface="Arial"/>
                <a:ea typeface="Arial"/>
                <a:cs typeface="Arial"/>
              </a:defRPr>
            </a:pPr>
            <a:r>
              <a:rPr sz="2025" b="1">
                <a:solidFill>
                  <a:srgbClr val="0D1F3C"/>
                </a:solidFill>
                <a:latin typeface="Arial"/>
                <a:ea typeface="Arial"/>
                <a:cs typeface="Arial"/>
              </a:rPr>
              <a:t>Four-week supplier delay</a:t>
            </a:r>
          </a:p>
        </p:txBody>
      </p:sp>
      <p:sp>
        <p:nvSpPr>
          <p:cNvPr id="8" name="">
            <a:extLst xmlns:a="http://schemas.openxmlformats.org/drawingml/2006/main">
              <a:ext uri="{FF2B5EF4-FFF2-40B4-BE49-F238E27FC236}">
                <a16:creationId xmlns:a16="http://schemas.microsoft.com/office/drawing/2014/main" id="{B3DD6587-41F7-44F3-955A-ADB67E4953D6}"/>
              </a:ext>
            </a:extLst>
          </p:cNvPr>
          <p:cNvSpPr>
            <a:spLocks xmlns:a="http://schemas.openxmlformats.org/drawingml/2006/main" noGrp="1"/>
          </p:cNvSpPr>
          <p:nvPr/>
        </p:nvSpPr>
        <p:spPr>
          <a:xfrm xmlns:a="http://schemas.openxmlformats.org/drawingml/2006/main">
            <a:off x="3219450" y="3076575"/>
            <a:ext cx="123825" cy="238125"/>
          </a:xfrm>
          <a:prstGeom xmlns:a="http://schemas.openxmlformats.org/drawingml/2006/main" prst="chevron">
            <a:avLst/>
          </a:prstGeom>
          <a:solidFill xmlns:a="http://schemas.openxmlformats.org/drawingml/2006/main">
            <a:srgbClr val="9B761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EC7DE69-B77F-4DBB-9813-6F513EFDDCAA}"/>
              </a:ext>
            </a:extLst>
          </p:cNvPr>
          <p:cNvSpPr>
            <a:spLocks xmlns:a="http://schemas.openxmlformats.org/drawingml/2006/main" noGrp="1"/>
          </p:cNvSpPr>
          <p:nvPr/>
        </p:nvSpPr>
        <p:spPr>
          <a:xfrm xmlns:a="http://schemas.openxmlformats.org/drawingml/2006/main">
            <a:off x="3429000" y="2219325"/>
            <a:ext cx="2514600" cy="2019300"/>
          </a:xfrm>
          <a:prstGeom xmlns:a="http://schemas.openxmlformats.org/drawingml/2006/main" prst="rect">
            <a:avLst/>
          </a:prstGeom>
          <a:solidFill xmlns:a="http://schemas.openxmlformats.org/drawingml/2006/main">
            <a:srgbClr val="F0F3F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5BAC47F-52C5-4DDD-89D1-6A1523462B5E}"/>
              </a:ext>
            </a:extLst>
          </p:cNvPr>
          <p:cNvSpPr>
            <a:spLocks xmlns:a="http://schemas.openxmlformats.org/drawingml/2006/main" noGrp="1"/>
          </p:cNvSpPr>
          <p:nvPr/>
        </p:nvSpPr>
        <p:spPr>
          <a:xfrm xmlns:a="http://schemas.openxmlformats.org/drawingml/2006/main">
            <a:off x="3600450" y="240030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9B761C"/>
                </a:solidFill>
                <a:latin typeface="Arial"/>
                <a:ea typeface="Arial"/>
                <a:cs typeface="Arial"/>
              </a:defRPr>
            </a:pPr>
            <a:r>
              <a:rPr sz="1350" b="1">
                <a:solidFill>
                  <a:srgbClr val="9B761C"/>
                </a:solidFill>
                <a:latin typeface="Arial"/>
                <a:ea typeface="Arial"/>
                <a:cs typeface="Arial"/>
              </a:rPr>
              <a:t>TRANSMISSION</a:t>
            </a:r>
          </a:p>
        </p:txBody>
      </p:sp>
      <p:sp>
        <p:nvSpPr>
          <p:cNvPr id="11" name="">
            <a:extLst xmlns:a="http://schemas.openxmlformats.org/drawingml/2006/main">
              <a:ext uri="{FF2B5EF4-FFF2-40B4-BE49-F238E27FC236}">
                <a16:creationId xmlns:a16="http://schemas.microsoft.com/office/drawing/2014/main" id="{7A12B465-8C9A-4D5A-A771-810D571210DE}"/>
              </a:ext>
            </a:extLst>
          </p:cNvPr>
          <p:cNvSpPr>
            <a:spLocks xmlns:a="http://schemas.openxmlformats.org/drawingml/2006/main" noGrp="1"/>
          </p:cNvSpPr>
          <p:nvPr/>
        </p:nvSpPr>
        <p:spPr>
          <a:xfrm xmlns:a="http://schemas.openxmlformats.org/drawingml/2006/main">
            <a:off x="3600450" y="2914650"/>
            <a:ext cx="2190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D1F3C"/>
                </a:solidFill>
                <a:latin typeface="Arial"/>
                <a:ea typeface="Arial"/>
                <a:cs typeface="Arial"/>
              </a:defRPr>
            </a:pPr>
            <a:r>
              <a:rPr sz="2025" b="1">
                <a:solidFill>
                  <a:srgbClr val="0D1F3C"/>
                </a:solidFill>
                <a:latin typeface="Arial"/>
                <a:ea typeface="Arial"/>
                <a:cs typeface="Arial"/>
              </a:rPr>
              <a:t>Assembly interrupted; October shipments late</a:t>
            </a:r>
          </a:p>
        </p:txBody>
      </p:sp>
      <p:sp>
        <p:nvSpPr>
          <p:cNvPr id="12" name="">
            <a:extLst xmlns:a="http://schemas.openxmlformats.org/drawingml/2006/main">
              <a:ext uri="{FF2B5EF4-FFF2-40B4-BE49-F238E27FC236}">
                <a16:creationId xmlns:a16="http://schemas.microsoft.com/office/drawing/2014/main" id="{92252C15-02EC-4A40-839E-0E8E08771B4F}"/>
              </a:ext>
            </a:extLst>
          </p:cNvPr>
          <p:cNvSpPr>
            <a:spLocks xmlns:a="http://schemas.openxmlformats.org/drawingml/2006/main" noGrp="1"/>
          </p:cNvSpPr>
          <p:nvPr/>
        </p:nvSpPr>
        <p:spPr>
          <a:xfrm xmlns:a="http://schemas.openxmlformats.org/drawingml/2006/main">
            <a:off x="6038850" y="3076575"/>
            <a:ext cx="123825" cy="238125"/>
          </a:xfrm>
          <a:prstGeom xmlns:a="http://schemas.openxmlformats.org/drawingml/2006/main" prst="chevron">
            <a:avLst/>
          </a:prstGeom>
          <a:solidFill xmlns:a="http://schemas.openxmlformats.org/drawingml/2006/main">
            <a:srgbClr val="9B761C"/>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9BEC291-4BEC-4F7B-8F42-C6533D6A6EE0}"/>
              </a:ext>
            </a:extLst>
          </p:cNvPr>
          <p:cNvSpPr>
            <a:spLocks xmlns:a="http://schemas.openxmlformats.org/drawingml/2006/main" noGrp="1"/>
          </p:cNvSpPr>
          <p:nvPr/>
        </p:nvSpPr>
        <p:spPr>
          <a:xfrm xmlns:a="http://schemas.openxmlformats.org/drawingml/2006/main">
            <a:off x="6248400" y="2219325"/>
            <a:ext cx="2514600" cy="2019300"/>
          </a:xfrm>
          <a:prstGeom xmlns:a="http://schemas.openxmlformats.org/drawingml/2006/main" prst="rect">
            <a:avLst/>
          </a:prstGeom>
          <a:solidFill xmlns:a="http://schemas.openxmlformats.org/drawingml/2006/main">
            <a:srgbClr val="F0F3F7"/>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B98CB8A-C332-43FE-9FC1-15A6B1EFF579}"/>
              </a:ext>
            </a:extLst>
          </p:cNvPr>
          <p:cNvSpPr>
            <a:spLocks xmlns:a="http://schemas.openxmlformats.org/drawingml/2006/main" noGrp="1"/>
          </p:cNvSpPr>
          <p:nvPr/>
        </p:nvSpPr>
        <p:spPr>
          <a:xfrm xmlns:a="http://schemas.openxmlformats.org/drawingml/2006/main">
            <a:off x="6419850" y="240030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9B761C"/>
                </a:solidFill>
                <a:latin typeface="Arial"/>
                <a:ea typeface="Arial"/>
                <a:cs typeface="Arial"/>
              </a:defRPr>
            </a:pPr>
            <a:r>
              <a:rPr sz="1350" b="1">
                <a:solidFill>
                  <a:srgbClr val="9B761C"/>
                </a:solidFill>
                <a:latin typeface="Arial"/>
                <a:ea typeface="Arial"/>
                <a:cs typeface="Arial"/>
              </a:rPr>
              <a:t>CONSTRAINT</a:t>
            </a:r>
          </a:p>
        </p:txBody>
      </p:sp>
      <p:sp>
        <p:nvSpPr>
          <p:cNvPr id="15" name="">
            <a:extLst xmlns:a="http://schemas.openxmlformats.org/drawingml/2006/main">
              <a:ext uri="{FF2B5EF4-FFF2-40B4-BE49-F238E27FC236}">
                <a16:creationId xmlns:a16="http://schemas.microsoft.com/office/drawing/2014/main" id="{FC4A3858-5641-4F37-B983-C543B8E15A29}"/>
              </a:ext>
            </a:extLst>
          </p:cNvPr>
          <p:cNvSpPr>
            <a:spLocks xmlns:a="http://schemas.openxmlformats.org/drawingml/2006/main" noGrp="1"/>
          </p:cNvSpPr>
          <p:nvPr/>
        </p:nvSpPr>
        <p:spPr>
          <a:xfrm xmlns:a="http://schemas.openxmlformats.org/drawingml/2006/main">
            <a:off x="6419850" y="2914650"/>
            <a:ext cx="2190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D1F3C"/>
                </a:solidFill>
                <a:latin typeface="Arial"/>
                <a:ea typeface="Arial"/>
                <a:cs typeface="Arial"/>
              </a:defRPr>
            </a:pPr>
            <a:r>
              <a:rPr sz="2025" b="1">
                <a:solidFill>
                  <a:srgbClr val="0D1F3C"/>
                </a:solidFill>
                <a:latin typeface="Arial"/>
                <a:ea typeface="Arial"/>
                <a:cs typeface="Arial"/>
              </a:rPr>
              <a:t>No substitute qualified before October</a:t>
            </a:r>
          </a:p>
        </p:txBody>
      </p:sp>
      <p:sp>
        <p:nvSpPr>
          <p:cNvPr id="16" name="">
            <a:extLst xmlns:a="http://schemas.openxmlformats.org/drawingml/2006/main">
              <a:ext uri="{FF2B5EF4-FFF2-40B4-BE49-F238E27FC236}">
                <a16:creationId xmlns:a16="http://schemas.microsoft.com/office/drawing/2014/main" id="{70134E77-2378-4A2E-8DE7-43B441625D97}"/>
              </a:ext>
            </a:extLst>
          </p:cNvPr>
          <p:cNvSpPr>
            <a:spLocks xmlns:a="http://schemas.openxmlformats.org/drawingml/2006/main" noGrp="1"/>
          </p:cNvSpPr>
          <p:nvPr/>
        </p:nvSpPr>
        <p:spPr>
          <a:xfrm xmlns:a="http://schemas.openxmlformats.org/drawingml/2006/main">
            <a:off x="8858250" y="3076575"/>
            <a:ext cx="123825" cy="238125"/>
          </a:xfrm>
          <a:prstGeom xmlns:a="http://schemas.openxmlformats.org/drawingml/2006/main" prst="chevron">
            <a:avLst/>
          </a:prstGeom>
          <a:solidFill xmlns:a="http://schemas.openxmlformats.org/drawingml/2006/main">
            <a:srgbClr val="9B761C"/>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1A4DCE57-DD1A-4263-A325-A5A35C57FB8B}"/>
              </a:ext>
            </a:extLst>
          </p:cNvPr>
          <p:cNvSpPr>
            <a:spLocks xmlns:a="http://schemas.openxmlformats.org/drawingml/2006/main" noGrp="1"/>
          </p:cNvSpPr>
          <p:nvPr/>
        </p:nvSpPr>
        <p:spPr>
          <a:xfrm xmlns:a="http://schemas.openxmlformats.org/drawingml/2006/main">
            <a:off x="9067800" y="2219325"/>
            <a:ext cx="2514600" cy="2019300"/>
          </a:xfrm>
          <a:prstGeom xmlns:a="http://schemas.openxmlformats.org/drawingml/2006/main" prst="rect">
            <a:avLst/>
          </a:prstGeom>
          <a:solidFill xmlns:a="http://schemas.openxmlformats.org/drawingml/2006/main">
            <a:srgbClr val="0D1F3C"/>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F0F03268-90DF-4621-ACE5-975A4B1214F8}"/>
              </a:ext>
            </a:extLst>
          </p:cNvPr>
          <p:cNvSpPr>
            <a:spLocks xmlns:a="http://schemas.openxmlformats.org/drawingml/2006/main" noGrp="1"/>
          </p:cNvSpPr>
          <p:nvPr/>
        </p:nvSpPr>
        <p:spPr>
          <a:xfrm xmlns:a="http://schemas.openxmlformats.org/drawingml/2006/main">
            <a:off x="9239250" y="240030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E3BE61"/>
                </a:solidFill>
                <a:latin typeface="Arial"/>
                <a:ea typeface="Arial"/>
                <a:cs typeface="Arial"/>
              </a:defRPr>
            </a:pPr>
            <a:r>
              <a:rPr sz="1350" b="1">
                <a:solidFill>
                  <a:srgbClr val="E3BE61"/>
                </a:solidFill>
                <a:latin typeface="Arial"/>
                <a:ea typeface="Arial"/>
                <a:cs typeface="Arial"/>
              </a:rPr>
              <a:t>FINANCIAL OUTCOME</a:t>
            </a:r>
          </a:p>
        </p:txBody>
      </p:sp>
      <p:sp>
        <p:nvSpPr>
          <p:cNvPr id="19" name="">
            <a:extLst xmlns:a="http://schemas.openxmlformats.org/drawingml/2006/main">
              <a:ext uri="{FF2B5EF4-FFF2-40B4-BE49-F238E27FC236}">
                <a16:creationId xmlns:a16="http://schemas.microsoft.com/office/drawing/2014/main" id="{AEF4E62F-9846-450E-9C63-F628AF02A98F}"/>
              </a:ext>
            </a:extLst>
          </p:cNvPr>
          <p:cNvSpPr>
            <a:spLocks xmlns:a="http://schemas.openxmlformats.org/drawingml/2006/main" noGrp="1"/>
          </p:cNvSpPr>
          <p:nvPr/>
        </p:nvSpPr>
        <p:spPr>
          <a:xfrm xmlns:a="http://schemas.openxmlformats.org/drawingml/2006/main">
            <a:off x="9239250" y="2914650"/>
            <a:ext cx="2190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FFFFF"/>
                </a:solidFill>
                <a:latin typeface="Arial"/>
                <a:ea typeface="Arial"/>
                <a:cs typeface="Arial"/>
              </a:defRPr>
            </a:pPr>
            <a:r>
              <a:rPr sz="2025" b="1">
                <a:solidFill>
                  <a:srgbClr val="FFFFFF"/>
                </a:solidFill>
                <a:latin typeface="Arial"/>
                <a:ea typeface="Arial"/>
                <a:cs typeface="Arial"/>
              </a:rPr>
              <a:t>$3.6m October contribution at risk</a:t>
            </a:r>
          </a:p>
        </p:txBody>
      </p:sp>
      <p:sp>
        <p:nvSpPr>
          <p:cNvPr id="20" name="">
            <a:extLst xmlns:a="http://schemas.openxmlformats.org/drawingml/2006/main">
              <a:ext uri="{FF2B5EF4-FFF2-40B4-BE49-F238E27FC236}">
                <a16:creationId xmlns:a16="http://schemas.microsoft.com/office/drawing/2014/main" id="{3F791BA8-C9BE-4645-9041-C0D3DE5020B2}"/>
              </a:ext>
            </a:extLst>
          </p:cNvPr>
          <p:cNvSpPr>
            <a:spLocks xmlns:a="http://schemas.openxmlformats.org/drawingml/2006/main" noGrp="1"/>
          </p:cNvSpPr>
          <p:nvPr/>
        </p:nvSpPr>
        <p:spPr>
          <a:xfrm xmlns:a="http://schemas.openxmlformats.org/drawingml/2006/main">
            <a:off x="609600" y="463867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9B761C"/>
                </a:solidFill>
                <a:latin typeface="Arial"/>
                <a:ea typeface="Arial"/>
                <a:cs typeface="Arial"/>
              </a:defRPr>
            </a:pPr>
            <a:r>
              <a:rPr sz="1350" b="1">
                <a:solidFill>
                  <a:srgbClr val="9B761C"/>
                </a:solidFill>
                <a:latin typeface="Arial"/>
                <a:ea typeface="Arial"/>
                <a:cs typeface="Arial"/>
              </a:rPr>
              <a:t>THE ASSUMPTION THAT CHANGED</a:t>
            </a:r>
          </a:p>
        </p:txBody>
      </p:sp>
      <p:sp>
        <p:nvSpPr>
          <p:cNvPr id="21" name="">
            <a:extLst xmlns:a="http://schemas.openxmlformats.org/drawingml/2006/main">
              <a:ext uri="{FF2B5EF4-FFF2-40B4-BE49-F238E27FC236}">
                <a16:creationId xmlns:a16="http://schemas.microsoft.com/office/drawing/2014/main" id="{89DF3BBA-B0E8-438F-A191-0C9411118DE1}"/>
              </a:ext>
            </a:extLst>
          </p:cNvPr>
          <p:cNvSpPr>
            <a:spLocks xmlns:a="http://schemas.openxmlformats.org/drawingml/2006/main" noGrp="1"/>
          </p:cNvSpPr>
          <p:nvPr/>
        </p:nvSpPr>
        <p:spPr>
          <a:xfrm xmlns:a="http://schemas.openxmlformats.org/drawingml/2006/main">
            <a:off x="609600" y="50863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0D1F3C"/>
                </a:solidFill>
                <a:latin typeface="Arial"/>
                <a:ea typeface="Arial"/>
                <a:cs typeface="Arial"/>
              </a:defRPr>
            </a:pPr>
            <a:r>
              <a:rPr sz="2025" b="0">
                <a:solidFill>
                  <a:srgbClr val="0D1F3C"/>
                </a:solidFill>
                <a:latin typeface="Arial"/>
                <a:ea typeface="Arial"/>
                <a:cs typeface="Arial"/>
              </a:rPr>
              <a:t>Previous plan: delivery supported October shipments. Now: $12m of orders exposed; an $8m recovery allocation remains unconfirmed.</a:t>
            </a:r>
          </a:p>
        </p:txBody>
      </p:sp>
      <p:sp>
        <p:nvSpPr>
          <p:cNvPr id="22" name="">
            <a:extLst xmlns:a="http://schemas.openxmlformats.org/drawingml/2006/main">
              <a:ext uri="{FF2B5EF4-FFF2-40B4-BE49-F238E27FC236}">
                <a16:creationId xmlns:a16="http://schemas.microsoft.com/office/drawing/2014/main" id="{2C14FCFC-0218-4F5E-A867-4C9A28DF6248}"/>
              </a:ext>
            </a:extLst>
          </p:cNvPr>
          <p:cNvSpPr>
            <a:spLocks xmlns:a="http://schemas.openxmlformats.org/drawingml/2006/main" noGrp="1"/>
          </p:cNvSpPr>
          <p:nvPr/>
        </p:nvSpPr>
        <p:spPr>
          <a:xfrm xmlns:a="http://schemas.openxmlformats.org/drawingml/2006/main">
            <a:off x="609600" y="5924550"/>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Confidence: medium. Written supplier confirmation is still pending.</a:t>
            </a:r>
          </a:p>
        </p:txBody>
      </p:sp>
    </p:spTree>
    <p:extLst>
      <p:ext uri="{BB962C8B-B14F-4D97-AF65-F5344CB8AC3E}">
        <p14:creationId xmlns:p14="http://schemas.microsoft.com/office/powerpoint/2010/main" val="126784417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EAA1268-B0AE-458C-BD70-AF9CB4B847AC}"/>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ILLUSTRATIVE SCENARIO</a:t>
            </a:r>
          </a:p>
        </p:txBody>
      </p:sp>
      <p:sp>
        <p:nvSpPr>
          <p:cNvPr id="2" name="">
            <a:extLst xmlns:a="http://schemas.openxmlformats.org/drawingml/2006/main">
              <a:ext uri="{FF2B5EF4-FFF2-40B4-BE49-F238E27FC236}">
                <a16:creationId xmlns:a16="http://schemas.microsoft.com/office/drawing/2014/main" id="{45AB7A3C-BA93-44B8-B84D-BA1BF5DC2F4D}"/>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How much October contribution is exposed?</a:t>
            </a:r>
          </a:p>
        </p:txBody>
      </p:sp>
      <p:sp>
        <p:nvSpPr>
          <p:cNvPr id="3" name="">
            <a:extLst xmlns:a="http://schemas.openxmlformats.org/drawingml/2006/main">
              <a:ext uri="{FF2B5EF4-FFF2-40B4-BE49-F238E27FC236}">
                <a16:creationId xmlns:a16="http://schemas.microsoft.com/office/drawing/2014/main" id="{70C156E7-B47C-45A0-9E29-C739A3EFC78C}"/>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Conditional scenario, $ million. Contribution exposure excludes the separate response expense.</a:t>
            </a:r>
          </a:p>
        </p:txBody>
      </p:sp>
      <p:sp>
        <p:nvSpPr>
          <p:cNvPr id="4" name="">
            <a:extLst xmlns:a="http://schemas.openxmlformats.org/drawingml/2006/main">
              <a:ext uri="{FF2B5EF4-FFF2-40B4-BE49-F238E27FC236}">
                <a16:creationId xmlns:a16="http://schemas.microsoft.com/office/drawing/2014/main" id="{6FA096FC-360E-4C56-90C1-DB4662AF3163}"/>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04</a:t>
            </a:r>
          </a:p>
        </p:txBody>
      </p:sp>
      <p:graphicFrame>
        <p:nvGraphicFramePr>
          <p:cNvPr id="13" name="Chart"/>
          <p:cNvGraphicFramePr/>
          <p:nvPr/>
        </p:nvGraphicFramePr>
        <p:xfrm>
          <a:off xmlns:a="http://schemas.openxmlformats.org/drawingml/2006/main" x="609600" y="2095500"/>
          <a:ext xmlns:a="http://schemas.openxmlformats.org/drawingml/2006/main" cx="10668000" cy="2714625"/>
        </p:xfrm>
        <a:graphic xmlns:a="http://schemas.openxmlformats.org/drawingml/2006/main">
          <a:graphicData uri="http://schemas.openxmlformats.org/drawingml/2006/chart">
            <c:chart xmlns:r="http://schemas.openxmlformats.org/officeDocument/2006/relationships" xmlns:c="http://schemas.openxmlformats.org/drawingml/2006/chart" r:id="Re4c5244db6d44bf9"/>
          </a:graphicData>
        </a:graphic>
      </p:graphicFrame>
      <p:sp>
        <p:nvSpPr>
          <p:cNvPr id="6" name="">
            <a:extLst xmlns:a="http://schemas.openxmlformats.org/drawingml/2006/main">
              <a:ext uri="{FF2B5EF4-FFF2-40B4-BE49-F238E27FC236}">
                <a16:creationId xmlns:a16="http://schemas.microsoft.com/office/drawing/2014/main" id="{5E26A5D0-3F0F-4D67-95E6-960EFBBA049E}"/>
              </a:ext>
            </a:extLst>
          </p:cNvPr>
          <p:cNvSpPr>
            <a:spLocks xmlns:a="http://schemas.openxmlformats.org/drawingml/2006/main" noGrp="1"/>
          </p:cNvSpPr>
          <p:nvPr/>
        </p:nvSpPr>
        <p:spPr>
          <a:xfrm xmlns:a="http://schemas.openxmlformats.org/drawingml/2006/main">
            <a:off x="609600" y="49625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0D1F3C"/>
                </a:solidFill>
                <a:latin typeface="Arial"/>
                <a:ea typeface="Arial"/>
                <a:cs typeface="Arial"/>
              </a:defRPr>
            </a:pPr>
            <a:r>
              <a:rPr sz="1950" b="1">
                <a:solidFill>
                  <a:srgbClr val="0D1F3C"/>
                </a:solidFill>
                <a:latin typeface="Arial"/>
                <a:ea typeface="Arial"/>
                <a:cs typeface="Arial"/>
              </a:rPr>
              <a:t>$12m × 30% = $3.6m   |   ($12m − $8m) × 30% = $1.2m</a:t>
            </a:r>
          </a:p>
        </p:txBody>
      </p:sp>
      <p:sp>
        <p:nvSpPr>
          <p:cNvPr id="7" name="">
            <a:extLst xmlns:a="http://schemas.openxmlformats.org/drawingml/2006/main">
              <a:ext uri="{FF2B5EF4-FFF2-40B4-BE49-F238E27FC236}">
                <a16:creationId xmlns:a16="http://schemas.microsoft.com/office/drawing/2014/main" id="{D5AA1CD3-F5B0-49AB-861A-F068EC9EC34D}"/>
              </a:ext>
            </a:extLst>
          </p:cNvPr>
          <p:cNvSpPr>
            <a:spLocks xmlns:a="http://schemas.openxmlformats.org/drawingml/2006/main" noGrp="1"/>
          </p:cNvSpPr>
          <p:nvPr/>
        </p:nvSpPr>
        <p:spPr>
          <a:xfrm xmlns:a="http://schemas.openxmlformats.org/drawingml/2006/main">
            <a:off x="609600" y="546735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E67B7"/>
                </a:solidFill>
                <a:latin typeface="Arial"/>
                <a:ea typeface="Arial"/>
                <a:cs typeface="Arial"/>
              </a:defRPr>
            </a:pPr>
            <a:r>
              <a:rPr sz="1950" b="1">
                <a:solidFill>
                  <a:srgbClr val="1E67B7"/>
                </a:solidFill>
                <a:latin typeface="Arial"/>
                <a:ea typeface="Arial"/>
                <a:cs typeface="Arial"/>
              </a:rPr>
              <a:t>Separate expedite expense: up to $250,000.</a:t>
            </a:r>
          </a:p>
        </p:txBody>
      </p:sp>
      <p:sp>
        <p:nvSpPr>
          <p:cNvPr id="8" name="">
            <a:extLst xmlns:a="http://schemas.openxmlformats.org/drawingml/2006/main">
              <a:ext uri="{FF2B5EF4-FFF2-40B4-BE49-F238E27FC236}">
                <a16:creationId xmlns:a16="http://schemas.microsoft.com/office/drawing/2014/main" id="{9D3ACDB5-AF0E-4E6F-BD85-BDD3B2808693}"/>
              </a:ext>
            </a:extLst>
          </p:cNvPr>
          <p:cNvSpPr>
            <a:spLocks xmlns:a="http://schemas.openxmlformats.org/drawingml/2006/main" noGrp="1"/>
          </p:cNvSpPr>
          <p:nvPr/>
        </p:nvSpPr>
        <p:spPr>
          <a:xfrm xmlns:a="http://schemas.openxmlformats.org/drawingml/2006/main">
            <a:off x="609600" y="5924550"/>
            <a:ext cx="109728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Timing may shift contribution between periods. These are not expected losses.</a:t>
            </a:r>
          </a:p>
        </p:txBody>
      </p:sp>
    </p:spTree>
    <p:extLst>
      <p:ext uri="{BB962C8B-B14F-4D97-AF65-F5344CB8AC3E}">
        <p14:creationId xmlns:p14="http://schemas.microsoft.com/office/powerpoint/2010/main" val="126907994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21F82BA-DA37-4AEB-9F75-FD955D8C68F2}"/>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ILLUSTRATIVE SCENARIO</a:t>
            </a:r>
          </a:p>
        </p:txBody>
      </p:sp>
      <p:sp>
        <p:nvSpPr>
          <p:cNvPr id="2" name="">
            <a:extLst xmlns:a="http://schemas.openxmlformats.org/drawingml/2006/main">
              <a:ext uri="{FF2B5EF4-FFF2-40B4-BE49-F238E27FC236}">
                <a16:creationId xmlns:a16="http://schemas.microsoft.com/office/drawing/2014/main" id="{5D72B3D9-EF74-4793-A49F-BAC440702819}"/>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Expediting has a condition attached</a:t>
            </a:r>
          </a:p>
        </p:txBody>
      </p:sp>
      <p:sp>
        <p:nvSpPr>
          <p:cNvPr id="3" name="">
            <a:extLst xmlns:a="http://schemas.openxmlformats.org/drawingml/2006/main">
              <a:ext uri="{FF2B5EF4-FFF2-40B4-BE49-F238E27FC236}">
                <a16:creationId xmlns:a16="http://schemas.microsoft.com/office/drawing/2014/main" id="{61043557-58B6-4180-829A-2CAD84605314}"/>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Recommendation: approve a capped response only when the delivery conditions are met.</a:t>
            </a:r>
          </a:p>
        </p:txBody>
      </p:sp>
      <p:sp>
        <p:nvSpPr>
          <p:cNvPr id="4" name="">
            <a:extLst xmlns:a="http://schemas.openxmlformats.org/drawingml/2006/main">
              <a:ext uri="{FF2B5EF4-FFF2-40B4-BE49-F238E27FC236}">
                <a16:creationId xmlns:a16="http://schemas.microsoft.com/office/drawing/2014/main" id="{C8BF4688-DF1D-45D8-950D-0881A2B0258A}"/>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05</a:t>
            </a:r>
          </a:p>
        </p:txBody>
      </p:sp>
      <p:graphicFrame>
        <p:nvGraphicFramePr>
          <p:cNvPr id="11" name=""/>
          <p:cNvGraphicFramePr/>
          <p:nvPr/>
        </p:nvGraphicFramePr>
        <p:xfrm>
          <a:off xmlns:a="http://schemas.openxmlformats.org/drawingml/2006/main" x="609600" y="2047875"/>
          <a:ext xmlns:a="http://schemas.openxmlformats.org/drawingml/2006/main" cx="10972800" cy="3143250"/>
        </p:xfrm>
        <a:graphic xmlns:a="http://schemas.openxmlformats.org/drawingml/2006/main">
          <a:graphicData uri="http://schemas.openxmlformats.org/drawingml/2006/table">
            <a:tbl>
              <a:tblPr/>
              <a:tblGrid>
                <a:gridCol w="2952750"/>
                <a:gridCol w="2714625"/>
                <a:gridCol w="5305425"/>
              </a:tblGrid>
              <a:tr h="419100">
                <a:tc>
                  <a:txBody>
                    <a:bodyPr/>
                    <a:lstStyle/>
                    <a:p>
                      <a:r>
                        <a:rPr sz="1650" b="1">
                          <a:solidFill>
                            <a:srgbClr val="FFFFFF"/>
                          </a:solidFill>
                          <a:latin typeface="Arial"/>
                          <a:ea typeface="Arial"/>
                          <a:cs typeface="Arial"/>
                        </a:rPr>
                        <a:t>Option</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Incremental expense</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Tradeoff</a:t>
                      </a:r>
                    </a:p>
                  </a:txBody>
                  <a:tcPr marL="133350" marR="133350" marT="95250" marB="95250" anchor="t">
                    <a:solidFill>
                      <a:srgbClr val="0D1F3C"/>
                    </a:solidFill>
                  </a:tcPr>
                </a:tc>
              </a:tr>
              <a:tr h="908050">
                <a:tc>
                  <a:txBody>
                    <a:bodyPr/>
                    <a:lstStyle/>
                    <a:p>
                      <a:r>
                        <a:rPr sz="1800" b="0">
                          <a:solidFill>
                            <a:srgbClr val="0D1F3C"/>
                          </a:solidFill>
                          <a:latin typeface="Arial"/>
                          <a:ea typeface="Arial"/>
                          <a:cs typeface="Arial"/>
                        </a:rPr>
                        <a:t>Keep the current plan</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No expedite spend.</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Up to $3.6m October contribution at risk in this scenario.</a:t>
                      </a:r>
                    </a:p>
                  </a:txBody>
                  <a:tcPr marL="133350" marR="133350" marT="95250" marB="95250" anchor="t">
                    <a:solidFill>
                      <a:srgbClr val="F3F5F7"/>
                    </a:solidFill>
                  </a:tcPr>
                </a:tc>
              </a:tr>
              <a:tr h="908050">
                <a:tc>
                  <a:txBody>
                    <a:bodyPr/>
                    <a:lstStyle/>
                    <a:p>
                      <a:r>
                        <a:rPr sz="1800" b="0">
                          <a:solidFill>
                            <a:srgbClr val="0D1F3C"/>
                          </a:solidFill>
                          <a:latin typeface="Arial"/>
                          <a:ea typeface="Arial"/>
                          <a:cs typeface="Arial"/>
                        </a:rPr>
                        <a:t>Expedite allocation</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Up to $0.25m.</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Potentially $1.2m remains at risk, excluding response cost. Supplier confirmation needed.</a:t>
                      </a:r>
                    </a:p>
                  </a:txBody>
                  <a:tcPr marL="133350" marR="133350" marT="95250" marB="95250" anchor="t">
                    <a:solidFill>
                      <a:srgbClr val="FFFFFF"/>
                    </a:solidFill>
                  </a:tcPr>
                </a:tc>
              </a:tr>
              <a:tr h="908050">
                <a:tc>
                  <a:txBody>
                    <a:bodyPr/>
                    <a:lstStyle/>
                    <a:p>
                      <a:r>
                        <a:rPr sz="1800" b="0">
                          <a:solidFill>
                            <a:srgbClr val="0D1F3C"/>
                          </a:solidFill>
                          <a:latin typeface="Arial"/>
                          <a:ea typeface="Arial"/>
                          <a:cs typeface="Arial"/>
                        </a:rPr>
                        <a:t>Qualify a substitute</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Not yet estimated.</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Cannot protect October. Scope and cost needed for a later decision.</a:t>
                      </a:r>
                    </a:p>
                  </a:txBody>
                  <a:tcPr marL="133350" marR="133350" marT="95250" marB="95250" anchor="t">
                    <a:solidFill>
                      <a:srgbClr val="F3F5F7"/>
                    </a:solidFill>
                  </a:tcPr>
                </a:tc>
              </a:tr>
            </a:tbl>
          </a:graphicData>
        </a:graphic>
      </p:graphicFrame>
      <p:sp>
        <p:nvSpPr>
          <p:cNvPr id="6" name="">
            <a:extLst xmlns:a="http://schemas.openxmlformats.org/drawingml/2006/main">
              <a:ext uri="{FF2B5EF4-FFF2-40B4-BE49-F238E27FC236}">
                <a16:creationId xmlns:a16="http://schemas.microsoft.com/office/drawing/2014/main" id="{5B62C573-134C-4D60-B72E-518E87B02729}"/>
              </a:ext>
            </a:extLst>
          </p:cNvPr>
          <p:cNvSpPr>
            <a:spLocks xmlns:a="http://schemas.openxmlformats.org/drawingml/2006/main" noGrp="1"/>
          </p:cNvSpPr>
          <p:nvPr/>
        </p:nvSpPr>
        <p:spPr>
          <a:xfrm xmlns:a="http://schemas.openxmlformats.org/drawingml/2006/main">
            <a:off x="609600" y="552450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174"/>
                </a:solidFill>
                <a:latin typeface="Arial"/>
                <a:ea typeface="Arial"/>
                <a:cs typeface="Arial"/>
              </a:defRPr>
            </a:pPr>
            <a:r>
              <a:rPr sz="1800" b="0">
                <a:solidFill>
                  <a:srgbClr val="526174"/>
                </a:solidFill>
                <a:latin typeface="Arial"/>
                <a:ea typeface="Arial"/>
                <a:cs typeface="Arial"/>
              </a:rPr>
              <a:t>Release funds only when both conditions hold. If either fails, management returns with a revised choice.</a:t>
            </a:r>
          </a:p>
        </p:txBody>
      </p:sp>
    </p:spTree>
    <p:extLst>
      <p:ext uri="{BB962C8B-B14F-4D97-AF65-F5344CB8AC3E}">
        <p14:creationId xmlns:p14="http://schemas.microsoft.com/office/powerpoint/2010/main" val="13453979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A8C1AEA-9C84-4A74-A082-3B1A32141E58}"/>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ILLUSTRATIVE SCENARIO</a:t>
            </a:r>
          </a:p>
        </p:txBody>
      </p:sp>
      <p:sp>
        <p:nvSpPr>
          <p:cNvPr id="2" name="">
            <a:extLst xmlns:a="http://schemas.openxmlformats.org/drawingml/2006/main">
              <a:ext uri="{FF2B5EF4-FFF2-40B4-BE49-F238E27FC236}">
                <a16:creationId xmlns:a16="http://schemas.microsoft.com/office/drawing/2014/main" id="{16E22711-C08A-478E-B7A9-15DAAB6ABBE4}"/>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Set the next decision before the next meeting</a:t>
            </a:r>
          </a:p>
        </p:txBody>
      </p:sp>
      <p:sp>
        <p:nvSpPr>
          <p:cNvPr id="3" name="">
            <a:extLst xmlns:a="http://schemas.openxmlformats.org/drawingml/2006/main">
              <a:ext uri="{FF2B5EF4-FFF2-40B4-BE49-F238E27FC236}">
                <a16:creationId xmlns:a16="http://schemas.microsoft.com/office/drawing/2014/main" id="{F8FDE60C-CB00-4855-AABA-D3EDC48C4FC2}"/>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R-01 / Illustrative decision conditions, not company-wide risk appetite. Milestones are not to scale.</a:t>
            </a:r>
          </a:p>
        </p:txBody>
      </p:sp>
      <p:sp>
        <p:nvSpPr>
          <p:cNvPr id="4" name="">
            <a:extLst xmlns:a="http://schemas.openxmlformats.org/drawingml/2006/main">
              <a:ext uri="{FF2B5EF4-FFF2-40B4-BE49-F238E27FC236}">
                <a16:creationId xmlns:a16="http://schemas.microsoft.com/office/drawing/2014/main" id="{B228CE90-561A-401D-A999-B913476779CD}"/>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06</a:t>
            </a:r>
          </a:p>
        </p:txBody>
      </p:sp>
      <p:sp>
        <p:nvSpPr>
          <p:cNvPr id="5" name="">
            <a:extLst xmlns:a="http://schemas.openxmlformats.org/drawingml/2006/main">
              <a:ext uri="{FF2B5EF4-FFF2-40B4-BE49-F238E27FC236}">
                <a16:creationId xmlns:a16="http://schemas.microsoft.com/office/drawing/2014/main" id="{17AB6EB0-A983-4B11-9F62-64B0F4C58135}"/>
              </a:ext>
            </a:extLst>
          </p:cNvPr>
          <p:cNvSpPr>
            <a:spLocks xmlns:a="http://schemas.openxmlformats.org/drawingml/2006/main" noGrp="1"/>
          </p:cNvSpPr>
          <p:nvPr/>
        </p:nvSpPr>
        <p:spPr>
          <a:xfrm xmlns:a="http://schemas.openxmlformats.org/drawingml/2006/main">
            <a:off x="838200" y="2590800"/>
            <a:ext cx="10287000" cy="19050"/>
          </a:xfrm>
          <a:prstGeom xmlns:a="http://schemas.openxmlformats.org/drawingml/2006/main" prst="rect">
            <a:avLst/>
          </a:prstGeom>
          <a:solidFill xmlns:a="http://schemas.openxmlformats.org/drawingml/2006/main">
            <a:srgbClr val="A8B4C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EEEB469-4470-4F68-86E0-43C8644AEE42}"/>
              </a:ext>
            </a:extLst>
          </p:cNvPr>
          <p:cNvSpPr>
            <a:spLocks xmlns:a="http://schemas.openxmlformats.org/drawingml/2006/main" noGrp="1"/>
          </p:cNvSpPr>
          <p:nvPr/>
        </p:nvSpPr>
        <p:spPr>
          <a:xfrm xmlns:a="http://schemas.openxmlformats.org/drawingml/2006/main">
            <a:off x="790575" y="2505075"/>
            <a:ext cx="171450" cy="171450"/>
          </a:xfrm>
          <a:prstGeom xmlns:a="http://schemas.openxmlformats.org/drawingml/2006/main" prst="rect">
            <a:avLst/>
          </a:prstGeom>
          <a:solidFill xmlns:a="http://schemas.openxmlformats.org/drawingml/2006/main">
            <a:srgbClr val="9B761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CB5D635-A542-4BE1-B04D-4DD048A88877}"/>
              </a:ext>
            </a:extLst>
          </p:cNvPr>
          <p:cNvSpPr>
            <a:spLocks xmlns:a="http://schemas.openxmlformats.org/drawingml/2006/main" noGrp="1"/>
          </p:cNvSpPr>
          <p:nvPr/>
        </p:nvSpPr>
        <p:spPr>
          <a:xfrm xmlns:a="http://schemas.openxmlformats.org/drawingml/2006/main">
            <a:off x="609600" y="2047875"/>
            <a:ext cx="2524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0D1F3C"/>
                </a:solidFill>
                <a:latin typeface="Arial"/>
                <a:ea typeface="Arial"/>
                <a:cs typeface="Arial"/>
              </a:defRPr>
            </a:pPr>
            <a:r>
              <a:rPr sz="1425" b="1">
                <a:solidFill>
                  <a:srgbClr val="0D1F3C"/>
                </a:solidFill>
                <a:latin typeface="Arial"/>
                <a:ea typeface="Arial"/>
                <a:cs typeface="Arial"/>
              </a:rPr>
              <a:t>SEP 25</a:t>
            </a:r>
          </a:p>
        </p:txBody>
      </p:sp>
      <p:sp>
        <p:nvSpPr>
          <p:cNvPr id="8" name="">
            <a:extLst xmlns:a="http://schemas.openxmlformats.org/drawingml/2006/main">
              <a:ext uri="{FF2B5EF4-FFF2-40B4-BE49-F238E27FC236}">
                <a16:creationId xmlns:a16="http://schemas.microsoft.com/office/drawing/2014/main" id="{5FF38322-C12E-419C-829F-F5290EC73E8B}"/>
              </a:ext>
            </a:extLst>
          </p:cNvPr>
          <p:cNvSpPr>
            <a:spLocks xmlns:a="http://schemas.openxmlformats.org/drawingml/2006/main" noGrp="1"/>
          </p:cNvSpPr>
          <p:nvPr/>
        </p:nvSpPr>
        <p:spPr>
          <a:xfrm xmlns:a="http://schemas.openxmlformats.org/drawingml/2006/main">
            <a:off x="609600" y="2724150"/>
            <a:ext cx="2524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D1F3C"/>
                </a:solidFill>
                <a:latin typeface="Arial"/>
                <a:ea typeface="Arial"/>
                <a:cs typeface="Arial"/>
              </a:defRPr>
            </a:pPr>
            <a:r>
              <a:rPr sz="1725" b="0">
                <a:solidFill>
                  <a:srgbClr val="0D1F3C"/>
                </a:solidFill>
                <a:latin typeface="Arial"/>
                <a:ea typeface="Arial"/>
                <a:cs typeface="Arial"/>
              </a:rPr>
              <a:t>Report as of date</a:t>
            </a:r>
          </a:p>
        </p:txBody>
      </p:sp>
      <p:sp>
        <p:nvSpPr>
          <p:cNvPr id="9" name="">
            <a:extLst xmlns:a="http://schemas.openxmlformats.org/drawingml/2006/main">
              <a:ext uri="{FF2B5EF4-FFF2-40B4-BE49-F238E27FC236}">
                <a16:creationId xmlns:a16="http://schemas.microsoft.com/office/drawing/2014/main" id="{00E7B03D-F1C3-42F9-9F3C-0B16AD8E3018}"/>
              </a:ext>
            </a:extLst>
          </p:cNvPr>
          <p:cNvSpPr>
            <a:spLocks xmlns:a="http://schemas.openxmlformats.org/drawingml/2006/main" noGrp="1"/>
          </p:cNvSpPr>
          <p:nvPr/>
        </p:nvSpPr>
        <p:spPr>
          <a:xfrm xmlns:a="http://schemas.openxmlformats.org/drawingml/2006/main">
            <a:off x="3609975" y="2505075"/>
            <a:ext cx="171450" cy="171450"/>
          </a:xfrm>
          <a:prstGeom xmlns:a="http://schemas.openxmlformats.org/drawingml/2006/main" prst="rect">
            <a:avLst/>
          </a:prstGeom>
          <a:solidFill xmlns:a="http://schemas.openxmlformats.org/drawingml/2006/main">
            <a:srgbClr val="9B761C"/>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A8404CF-62AE-494D-A974-75889DED0912}"/>
              </a:ext>
            </a:extLst>
          </p:cNvPr>
          <p:cNvSpPr>
            <a:spLocks xmlns:a="http://schemas.openxmlformats.org/drawingml/2006/main" noGrp="1"/>
          </p:cNvSpPr>
          <p:nvPr/>
        </p:nvSpPr>
        <p:spPr>
          <a:xfrm xmlns:a="http://schemas.openxmlformats.org/drawingml/2006/main">
            <a:off x="3429000" y="2047875"/>
            <a:ext cx="2524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0D1F3C"/>
                </a:solidFill>
                <a:latin typeface="Arial"/>
                <a:ea typeface="Arial"/>
                <a:cs typeface="Arial"/>
              </a:defRPr>
            </a:pPr>
            <a:r>
              <a:rPr sz="1425" b="1">
                <a:solidFill>
                  <a:srgbClr val="0D1F3C"/>
                </a:solidFill>
                <a:latin typeface="Arial"/>
                <a:ea typeface="Arial"/>
                <a:cs typeface="Arial"/>
              </a:rPr>
              <a:t>SEP 28 / NOON CENTRAL</a:t>
            </a:r>
          </a:p>
        </p:txBody>
      </p:sp>
      <p:sp>
        <p:nvSpPr>
          <p:cNvPr id="11" name="">
            <a:extLst xmlns:a="http://schemas.openxmlformats.org/drawingml/2006/main">
              <a:ext uri="{FF2B5EF4-FFF2-40B4-BE49-F238E27FC236}">
                <a16:creationId xmlns:a16="http://schemas.microsoft.com/office/drawing/2014/main" id="{6A91FF3B-9174-481A-AB98-36F2C3144C21}"/>
              </a:ext>
            </a:extLst>
          </p:cNvPr>
          <p:cNvSpPr>
            <a:spLocks xmlns:a="http://schemas.openxmlformats.org/drawingml/2006/main" noGrp="1"/>
          </p:cNvSpPr>
          <p:nvPr/>
        </p:nvSpPr>
        <p:spPr>
          <a:xfrm xmlns:a="http://schemas.openxmlformats.org/drawingml/2006/main">
            <a:off x="3429000" y="2724150"/>
            <a:ext cx="2524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D1F3C"/>
                </a:solidFill>
                <a:latin typeface="Arial"/>
                <a:ea typeface="Arial"/>
                <a:cs typeface="Arial"/>
              </a:defRPr>
            </a:pPr>
            <a:r>
              <a:rPr sz="1725" b="0">
                <a:solidFill>
                  <a:srgbClr val="0D1F3C"/>
                </a:solidFill>
                <a:latin typeface="Arial"/>
                <a:ea typeface="Arial"/>
                <a:cs typeface="Arial"/>
              </a:rPr>
              <a:t>Written allocation due</a:t>
            </a:r>
          </a:p>
        </p:txBody>
      </p:sp>
      <p:sp>
        <p:nvSpPr>
          <p:cNvPr id="12" name="">
            <a:extLst xmlns:a="http://schemas.openxmlformats.org/drawingml/2006/main">
              <a:ext uri="{FF2B5EF4-FFF2-40B4-BE49-F238E27FC236}">
                <a16:creationId xmlns:a16="http://schemas.microsoft.com/office/drawing/2014/main" id="{5D5A53D7-5698-4BA7-BC7C-1651F4FA3177}"/>
              </a:ext>
            </a:extLst>
          </p:cNvPr>
          <p:cNvSpPr>
            <a:spLocks xmlns:a="http://schemas.openxmlformats.org/drawingml/2006/main" noGrp="1"/>
          </p:cNvSpPr>
          <p:nvPr/>
        </p:nvSpPr>
        <p:spPr>
          <a:xfrm xmlns:a="http://schemas.openxmlformats.org/drawingml/2006/main">
            <a:off x="6429375" y="2505075"/>
            <a:ext cx="171450" cy="171450"/>
          </a:xfrm>
          <a:prstGeom xmlns:a="http://schemas.openxmlformats.org/drawingml/2006/main" prst="rect">
            <a:avLst/>
          </a:prstGeom>
          <a:solidFill xmlns:a="http://schemas.openxmlformats.org/drawingml/2006/main">
            <a:srgbClr val="9B761C"/>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EB39458A-0599-4162-9D63-933DBFFE969A}"/>
              </a:ext>
            </a:extLst>
          </p:cNvPr>
          <p:cNvSpPr>
            <a:spLocks xmlns:a="http://schemas.openxmlformats.org/drawingml/2006/main" noGrp="1"/>
          </p:cNvSpPr>
          <p:nvPr/>
        </p:nvSpPr>
        <p:spPr>
          <a:xfrm xmlns:a="http://schemas.openxmlformats.org/drawingml/2006/main">
            <a:off x="6248400" y="2047875"/>
            <a:ext cx="2524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0D1F3C"/>
                </a:solidFill>
                <a:latin typeface="Arial"/>
                <a:ea typeface="Arial"/>
                <a:cs typeface="Arial"/>
              </a:defRPr>
            </a:pPr>
            <a:r>
              <a:rPr sz="1425" b="1">
                <a:solidFill>
                  <a:srgbClr val="0D1F3C"/>
                </a:solidFill>
                <a:latin typeface="Arial"/>
                <a:ea typeface="Arial"/>
                <a:cs typeface="Arial"/>
              </a:rPr>
              <a:t>SEP 28</a:t>
            </a:r>
          </a:p>
        </p:txBody>
      </p:sp>
      <p:sp>
        <p:nvSpPr>
          <p:cNvPr id="14" name="">
            <a:extLst xmlns:a="http://schemas.openxmlformats.org/drawingml/2006/main">
              <a:ext uri="{FF2B5EF4-FFF2-40B4-BE49-F238E27FC236}">
                <a16:creationId xmlns:a16="http://schemas.microsoft.com/office/drawing/2014/main" id="{E5E8CC06-4273-48E0-A8C6-B80BCD3D41F2}"/>
              </a:ext>
            </a:extLst>
          </p:cNvPr>
          <p:cNvSpPr>
            <a:spLocks xmlns:a="http://schemas.openxmlformats.org/drawingml/2006/main" noGrp="1"/>
          </p:cNvSpPr>
          <p:nvPr/>
        </p:nvSpPr>
        <p:spPr>
          <a:xfrm xmlns:a="http://schemas.openxmlformats.org/drawingml/2006/main">
            <a:off x="6248400" y="2724150"/>
            <a:ext cx="2524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D1F3C"/>
                </a:solidFill>
                <a:latin typeface="Arial"/>
                <a:ea typeface="Arial"/>
                <a:cs typeface="Arial"/>
              </a:defRPr>
            </a:pPr>
            <a:r>
              <a:rPr sz="1725" b="0">
                <a:solidFill>
                  <a:srgbClr val="0D1F3C"/>
                </a:solidFill>
                <a:latin typeface="Arial"/>
                <a:ea typeface="Arial"/>
                <a:cs typeface="Arial"/>
              </a:rPr>
              <a:t>Funding decision due</a:t>
            </a:r>
          </a:p>
        </p:txBody>
      </p:sp>
      <p:sp>
        <p:nvSpPr>
          <p:cNvPr id="15" name="">
            <a:extLst xmlns:a="http://schemas.openxmlformats.org/drawingml/2006/main">
              <a:ext uri="{FF2B5EF4-FFF2-40B4-BE49-F238E27FC236}">
                <a16:creationId xmlns:a16="http://schemas.microsoft.com/office/drawing/2014/main" id="{8FBA054B-079E-4155-8A18-D88BD722170A}"/>
              </a:ext>
            </a:extLst>
          </p:cNvPr>
          <p:cNvSpPr>
            <a:spLocks xmlns:a="http://schemas.openxmlformats.org/drawingml/2006/main" noGrp="1"/>
          </p:cNvSpPr>
          <p:nvPr/>
        </p:nvSpPr>
        <p:spPr>
          <a:xfrm xmlns:a="http://schemas.openxmlformats.org/drawingml/2006/main">
            <a:off x="9248775" y="2505075"/>
            <a:ext cx="171450" cy="171450"/>
          </a:xfrm>
          <a:prstGeom xmlns:a="http://schemas.openxmlformats.org/drawingml/2006/main" prst="rect">
            <a:avLst/>
          </a:prstGeom>
          <a:solidFill xmlns:a="http://schemas.openxmlformats.org/drawingml/2006/main">
            <a:srgbClr val="9B761C"/>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376B240D-4F03-464A-90F2-D16D5C538537}"/>
              </a:ext>
            </a:extLst>
          </p:cNvPr>
          <p:cNvSpPr>
            <a:spLocks xmlns:a="http://schemas.openxmlformats.org/drawingml/2006/main" noGrp="1"/>
          </p:cNvSpPr>
          <p:nvPr/>
        </p:nvSpPr>
        <p:spPr>
          <a:xfrm xmlns:a="http://schemas.openxmlformats.org/drawingml/2006/main">
            <a:off x="9067800" y="2047875"/>
            <a:ext cx="2524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0D1F3C"/>
                </a:solidFill>
                <a:latin typeface="Arial"/>
                <a:ea typeface="Arial"/>
                <a:cs typeface="Arial"/>
              </a:defRPr>
            </a:pPr>
            <a:r>
              <a:rPr sz="1425" b="1">
                <a:solidFill>
                  <a:srgbClr val="0D1F3C"/>
                </a:solidFill>
                <a:latin typeface="Arial"/>
                <a:ea typeface="Arial"/>
                <a:cs typeface="Arial"/>
              </a:rPr>
              <a:t>OCT 2</a:t>
            </a:r>
          </a:p>
        </p:txBody>
      </p:sp>
      <p:sp>
        <p:nvSpPr>
          <p:cNvPr id="17" name="">
            <a:extLst xmlns:a="http://schemas.openxmlformats.org/drawingml/2006/main">
              <a:ext uri="{FF2B5EF4-FFF2-40B4-BE49-F238E27FC236}">
                <a16:creationId xmlns:a16="http://schemas.microsoft.com/office/drawing/2014/main" id="{5A15F7B6-B2AC-4821-81EE-6911933E0188}"/>
              </a:ext>
            </a:extLst>
          </p:cNvPr>
          <p:cNvSpPr>
            <a:spLocks xmlns:a="http://schemas.openxmlformats.org/drawingml/2006/main" noGrp="1"/>
          </p:cNvSpPr>
          <p:nvPr/>
        </p:nvSpPr>
        <p:spPr>
          <a:xfrm xmlns:a="http://schemas.openxmlformats.org/drawingml/2006/main">
            <a:off x="9067800" y="2724150"/>
            <a:ext cx="2524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D1F3C"/>
                </a:solidFill>
                <a:latin typeface="Arial"/>
                <a:ea typeface="Arial"/>
                <a:cs typeface="Arial"/>
              </a:defRPr>
            </a:pPr>
            <a:r>
              <a:rPr sz="1725" b="0">
                <a:solidFill>
                  <a:srgbClr val="0D1F3C"/>
                </a:solidFill>
                <a:latin typeface="Arial"/>
                <a:ea typeface="Arial"/>
                <a:cs typeface="Arial"/>
              </a:rPr>
              <a:t>COO review</a:t>
            </a:r>
          </a:p>
        </p:txBody>
      </p:sp>
      <p:graphicFrame>
        <p:nvGraphicFramePr>
          <p:cNvPr id="37" name=""/>
          <p:cNvGraphicFramePr/>
          <p:nvPr/>
        </p:nvGraphicFramePr>
        <p:xfrm>
          <a:off xmlns:a="http://schemas.openxmlformats.org/drawingml/2006/main" x="609600" y="3143250"/>
          <a:ext xmlns:a="http://schemas.openxmlformats.org/drawingml/2006/main" cx="10972800" cy="2476500"/>
        </p:xfrm>
        <a:graphic xmlns:a="http://schemas.openxmlformats.org/drawingml/2006/main">
          <a:graphicData uri="http://schemas.openxmlformats.org/drawingml/2006/table">
            <a:tbl>
              <a:tblPr/>
              <a:tblGrid>
                <a:gridCol w="4572000"/>
                <a:gridCol w="6400800"/>
              </a:tblGrid>
              <a:tr h="419100">
                <a:tc>
                  <a:txBody>
                    <a:bodyPr/>
                    <a:lstStyle/>
                    <a:p>
                      <a:r>
                        <a:rPr sz="1650" b="1">
                          <a:solidFill>
                            <a:srgbClr val="FFFFFF"/>
                          </a:solidFill>
                          <a:latin typeface="Arial"/>
                          <a:ea typeface="Arial"/>
                          <a:cs typeface="Arial"/>
                        </a:rPr>
                        <a:t>If this happens</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Owner and required response</a:t>
                      </a:r>
                    </a:p>
                  </a:txBody>
                  <a:tcPr marL="133350" marR="133350" marT="95250" marB="95250" anchor="t">
                    <a:solidFill>
                      <a:srgbClr val="0D1F3C"/>
                    </a:solidFill>
                  </a:tcPr>
                </a:tc>
              </a:tr>
              <a:tr h="685800">
                <a:tc>
                  <a:txBody>
                    <a:bodyPr/>
                    <a:lstStyle/>
                    <a:p>
                      <a:r>
                        <a:rPr sz="1650" b="0">
                          <a:solidFill>
                            <a:srgbClr val="0D1F3C"/>
                          </a:solidFill>
                          <a:latin typeface="Arial"/>
                          <a:ea typeface="Arial"/>
                          <a:cs typeface="Arial"/>
                        </a:rPr>
                        <a:t>No allocation by Sep 28, noon Central.</a:t>
                      </a:r>
                    </a:p>
                  </a:txBody>
                  <a:tcPr marL="133350" marR="133350" marT="95250" marB="95250" anchor="t">
                    <a:solidFill>
                      <a:srgbClr val="F3F5F7"/>
                    </a:solidFill>
                  </a:tcPr>
                </a:tc>
                <a:tc>
                  <a:txBody>
                    <a:bodyPr/>
                    <a:lstStyle/>
                    <a:p>
                      <a:r>
                        <a:rPr sz="1650" b="0">
                          <a:solidFill>
                            <a:srgbClr val="0D1F3C"/>
                          </a:solidFill>
                          <a:latin typeface="Arial"/>
                          <a:ea typeface="Arial"/>
                          <a:cs typeface="Arial"/>
                        </a:rPr>
                        <a:t>Procurement informs COO and CFO before that day’s funding decision.</a:t>
                      </a:r>
                    </a:p>
                  </a:txBody>
                  <a:tcPr marL="133350" marR="133350" marT="95250" marB="95250" anchor="t">
                    <a:solidFill>
                      <a:srgbClr val="F3F5F7"/>
                    </a:solidFill>
                  </a:tcPr>
                </a:tc>
              </a:tr>
              <a:tr h="685800">
                <a:tc>
                  <a:txBody>
                    <a:bodyPr/>
                    <a:lstStyle/>
                    <a:p>
                      <a:r>
                        <a:rPr sz="1650" b="0">
                          <a:solidFill>
                            <a:srgbClr val="0D1F3C"/>
                          </a:solidFill>
                          <a:latin typeface="Arial"/>
                          <a:ea typeface="Arial"/>
                          <a:cs typeface="Arial"/>
                        </a:rPr>
                        <a:t>Response forecast exceeds $1.2m of October contribution at risk.</a:t>
                      </a:r>
                    </a:p>
                  </a:txBody>
                  <a:tcPr marL="133350" marR="133350" marT="95250" marB="95250" anchor="t">
                    <a:solidFill>
                      <a:srgbClr val="FFFFFF"/>
                    </a:solidFill>
                  </a:tcPr>
                </a:tc>
                <a:tc>
                  <a:txBody>
                    <a:bodyPr/>
                    <a:lstStyle/>
                    <a:p>
                      <a:r>
                        <a:rPr sz="1650" b="0">
                          <a:solidFill>
                            <a:srgbClr val="0D1F3C"/>
                          </a:solidFill>
                          <a:latin typeface="Arial"/>
                          <a:ea typeface="Arial"/>
                          <a:cs typeface="Arial"/>
                        </a:rPr>
                        <a:t>COO and CFO review. Notify board chair within one business day.</a:t>
                      </a:r>
                    </a:p>
                  </a:txBody>
                  <a:tcPr marL="133350" marR="133350" marT="95250" marB="95250" anchor="t">
                    <a:solidFill>
                      <a:srgbClr val="FFFFFF"/>
                    </a:solidFill>
                  </a:tcPr>
                </a:tc>
              </a:tr>
              <a:tr h="685800">
                <a:tc>
                  <a:txBody>
                    <a:bodyPr/>
                    <a:lstStyle/>
                    <a:p>
                      <a:r>
                        <a:rPr sz="1650" b="0">
                          <a:solidFill>
                            <a:srgbClr val="0D1F3C"/>
                          </a:solidFill>
                          <a:latin typeface="Arial"/>
                          <a:ea typeface="Arial"/>
                          <a:cs typeface="Arial"/>
                        </a:rPr>
                        <a:t>Proposed expense exceeds $250,000.</a:t>
                      </a:r>
                    </a:p>
                  </a:txBody>
                  <a:tcPr marL="133350" marR="133350" marT="95250" marB="95250" anchor="t">
                    <a:solidFill>
                      <a:srgbClr val="F3F5F7"/>
                    </a:solidFill>
                  </a:tcPr>
                </a:tc>
                <a:tc>
                  <a:txBody>
                    <a:bodyPr/>
                    <a:lstStyle/>
                    <a:p>
                      <a:r>
                        <a:rPr sz="1650" b="0">
                          <a:solidFill>
                            <a:srgbClr val="0D1F3C"/>
                          </a:solidFill>
                          <a:latin typeface="Arial"/>
                          <a:ea typeface="Arial"/>
                          <a:cs typeface="Arial"/>
                        </a:rPr>
                        <a:t>CFO seeks renewed approval before additional commitment.</a:t>
                      </a:r>
                    </a:p>
                  </a:txBody>
                  <a:tcPr marL="133350" marR="133350" marT="95250" marB="95250" anchor="t">
                    <a:solidFill>
                      <a:srgbClr val="F3F5F7"/>
                    </a:solidFill>
                  </a:tcPr>
                </a:tc>
              </a:tr>
            </a:tbl>
          </a:graphicData>
        </a:graphic>
      </p:graphicFrame>
      <p:sp>
        <p:nvSpPr>
          <p:cNvPr id="19" name="">
            <a:extLst xmlns:a="http://schemas.openxmlformats.org/drawingml/2006/main">
              <a:ext uri="{FF2B5EF4-FFF2-40B4-BE49-F238E27FC236}">
                <a16:creationId xmlns:a16="http://schemas.microsoft.com/office/drawing/2014/main" id="{65B0694B-BCCE-4F6A-8A50-A38DC7F5A662}"/>
              </a:ext>
            </a:extLst>
          </p:cNvPr>
          <p:cNvSpPr>
            <a:spLocks xmlns:a="http://schemas.openxmlformats.org/drawingml/2006/main" noGrp="1"/>
          </p:cNvSpPr>
          <p:nvPr/>
        </p:nvSpPr>
        <p:spPr>
          <a:xfrm xmlns:a="http://schemas.openxmlformats.org/drawingml/2006/main">
            <a:off x="609600" y="5962650"/>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Procurement checks daily. Escalate earlier whenever a trigger is met.</a:t>
            </a:r>
          </a:p>
        </p:txBody>
      </p:sp>
    </p:spTree>
    <p:extLst>
      <p:ext uri="{BB962C8B-B14F-4D97-AF65-F5344CB8AC3E}">
        <p14:creationId xmlns:p14="http://schemas.microsoft.com/office/powerpoint/2010/main" val="38162013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70D2BB6-4002-44AF-B523-B7B4B574078E}"/>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ILLUSTRATIVE SCENARIO</a:t>
            </a:r>
          </a:p>
        </p:txBody>
      </p:sp>
      <p:sp>
        <p:nvSpPr>
          <p:cNvPr id="2" name="">
            <a:extLst xmlns:a="http://schemas.openxmlformats.org/drawingml/2006/main">
              <a:ext uri="{FF2B5EF4-FFF2-40B4-BE49-F238E27FC236}">
                <a16:creationId xmlns:a16="http://schemas.microsoft.com/office/drawing/2014/main" id="{9943CF68-C8C0-4619-A1F6-7E8A123D349D}"/>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Approval and recovery remain open</a:t>
            </a:r>
          </a:p>
        </p:txBody>
      </p:sp>
      <p:sp>
        <p:nvSpPr>
          <p:cNvPr id="3" name="">
            <a:extLst xmlns:a="http://schemas.openxmlformats.org/drawingml/2006/main">
              <a:ext uri="{FF2B5EF4-FFF2-40B4-BE49-F238E27FC236}">
                <a16:creationId xmlns:a16="http://schemas.microsoft.com/office/drawing/2014/main" id="{77F335C1-CFC4-46AF-A2BF-53AEDA9F50AD}"/>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Working record as of September 25, 2026. All actions below are open or pending.</a:t>
            </a:r>
          </a:p>
        </p:txBody>
      </p:sp>
      <p:sp>
        <p:nvSpPr>
          <p:cNvPr id="4" name="">
            <a:extLst xmlns:a="http://schemas.openxmlformats.org/drawingml/2006/main">
              <a:ext uri="{FF2B5EF4-FFF2-40B4-BE49-F238E27FC236}">
                <a16:creationId xmlns:a16="http://schemas.microsoft.com/office/drawing/2014/main" id="{3191CF73-22FB-4E6A-BE9B-8FBD3C822757}"/>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07</a:t>
            </a:r>
          </a:p>
        </p:txBody>
      </p:sp>
      <p:graphicFrame>
        <p:nvGraphicFramePr>
          <p:cNvPr id="11" name=""/>
          <p:cNvGraphicFramePr/>
          <p:nvPr/>
        </p:nvGraphicFramePr>
        <p:xfrm>
          <a:off xmlns:a="http://schemas.openxmlformats.org/drawingml/2006/main" x="609600" y="2047875"/>
          <a:ext xmlns:a="http://schemas.openxmlformats.org/drawingml/2006/main" cx="10972800" cy="3190875"/>
        </p:xfrm>
        <a:graphic xmlns:a="http://schemas.openxmlformats.org/drawingml/2006/main">
          <a:graphicData uri="http://schemas.openxmlformats.org/drawingml/2006/table">
            <a:tbl>
              <a:tblPr/>
              <a:tblGrid>
                <a:gridCol w="6048375"/>
                <a:gridCol w="2524125"/>
                <a:gridCol w="2400300"/>
              </a:tblGrid>
              <a:tr h="419100">
                <a:tc>
                  <a:txBody>
                    <a:bodyPr/>
                    <a:lstStyle/>
                    <a:p>
                      <a:r>
                        <a:rPr sz="1650" b="1">
                          <a:solidFill>
                            <a:srgbClr val="FFFFFF"/>
                          </a:solidFill>
                          <a:latin typeface="Arial"/>
                          <a:ea typeface="Arial"/>
                          <a:cs typeface="Arial"/>
                        </a:rPr>
                        <a:t>Deliverable / evidence</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Owner</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Due / status</a:t>
                      </a:r>
                    </a:p>
                  </a:txBody>
                  <a:tcPr marL="133350" marR="133350" marT="95250" marB="95250" anchor="t">
                    <a:solidFill>
                      <a:srgbClr val="0D1F3C"/>
                    </a:solidFill>
                  </a:tcPr>
                </a:tc>
              </a:tr>
              <a:tr h="692944">
                <a:tc>
                  <a:txBody>
                    <a:bodyPr/>
                    <a:lstStyle/>
                    <a:p>
                      <a:r>
                        <a:rPr sz="1800" b="0">
                          <a:solidFill>
                            <a:srgbClr val="0D1F3C"/>
                          </a:solidFill>
                          <a:latin typeface="Arial"/>
                          <a:ea typeface="Arial"/>
                          <a:cs typeface="Arial"/>
                        </a:rPr>
                        <a:t>Written supplier allocation and order mapping.</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Procurement Director</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Sep 28 / Open</a:t>
                      </a:r>
                    </a:p>
                  </a:txBody>
                  <a:tcPr marL="133350" marR="133350" marT="95250" marB="95250" anchor="t">
                    <a:solidFill>
                      <a:srgbClr val="F3F5F7"/>
                    </a:solidFill>
                  </a:tcPr>
                </a:tc>
              </a:tr>
              <a:tr h="692944">
                <a:tc>
                  <a:txBody>
                    <a:bodyPr/>
                    <a:lstStyle/>
                    <a:p>
                      <a:r>
                        <a:rPr sz="1800" b="0">
                          <a:solidFill>
                            <a:srgbClr val="0D1F3C"/>
                          </a:solidFill>
                          <a:latin typeface="Arial"/>
                          <a:ea typeface="Arial"/>
                          <a:cs typeface="Arial"/>
                        </a:rPr>
                        <a:t>Margin, cash timing and expense-cap review.</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CFO</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Sep 28 / Open</a:t>
                      </a:r>
                    </a:p>
                  </a:txBody>
                  <a:tcPr marL="133350" marR="133350" marT="95250" marB="95250" anchor="t">
                    <a:solidFill>
                      <a:srgbClr val="FFFFFF"/>
                    </a:solidFill>
                  </a:tcPr>
                </a:tc>
              </a:tr>
              <a:tr h="692944">
                <a:tc>
                  <a:txBody>
                    <a:bodyPr/>
                    <a:lstStyle/>
                    <a:p>
                      <a:r>
                        <a:rPr sz="1800" b="0">
                          <a:solidFill>
                            <a:srgbClr val="0D1F3C"/>
                          </a:solidFill>
                          <a:latin typeface="Arial"/>
                          <a:ea typeface="Arial"/>
                          <a:cs typeface="Arial"/>
                        </a:rPr>
                        <a:t>Feasible production and freight schedule.</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Operations Director</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Sep 28 / Open</a:t>
                      </a:r>
                    </a:p>
                  </a:txBody>
                  <a:tcPr marL="133350" marR="133350" marT="95250" marB="95250" anchor="t">
                    <a:solidFill>
                      <a:srgbClr val="F3F5F7"/>
                    </a:solidFill>
                  </a:tcPr>
                </a:tc>
              </a:tr>
              <a:tr h="692944">
                <a:tc>
                  <a:txBody>
                    <a:bodyPr/>
                    <a:lstStyle/>
                    <a:p>
                      <a:r>
                        <a:rPr sz="1800" b="0">
                          <a:solidFill>
                            <a:srgbClr val="0D1F3C"/>
                          </a:solidFill>
                          <a:latin typeface="Arial"/>
                          <a:ea typeface="Arial"/>
                          <a:cs typeface="Arial"/>
                        </a:rPr>
                        <a:t>Approval record with conditions and limits.</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Corporate Secretary</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Sep 28 / Pending</a:t>
                      </a:r>
                    </a:p>
                  </a:txBody>
                  <a:tcPr marL="133350" marR="133350" marT="95250" marB="95250" anchor="t">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543F1B53-AB2C-4E65-A709-7AB5A48A4158}"/>
              </a:ext>
            </a:extLst>
          </p:cNvPr>
          <p:cNvSpPr>
            <a:spLocks xmlns:a="http://schemas.openxmlformats.org/drawingml/2006/main" noGrp="1"/>
          </p:cNvSpPr>
          <p:nvPr/>
        </p:nvSpPr>
        <p:spPr>
          <a:xfrm xmlns:a="http://schemas.openxmlformats.org/drawingml/2006/main">
            <a:off x="609600" y="58293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174"/>
                </a:solidFill>
                <a:latin typeface="Arial"/>
                <a:ea typeface="Arial"/>
                <a:cs typeface="Arial"/>
              </a:defRPr>
            </a:pPr>
            <a:r>
              <a:rPr sz="1800" b="0">
                <a:solidFill>
                  <a:srgbClr val="526174"/>
                </a:solidFill>
                <a:latin typeface="Arial"/>
                <a:ea typeface="Arial"/>
                <a:cs typeface="Arial"/>
              </a:rPr>
              <a:t>Next review: October 2. Verify actual shipments before changing the exposure assessment.</a:t>
            </a:r>
          </a:p>
        </p:txBody>
      </p:sp>
    </p:spTree>
    <p:extLst>
      <p:ext uri="{BB962C8B-B14F-4D97-AF65-F5344CB8AC3E}">
        <p14:creationId xmlns:p14="http://schemas.microsoft.com/office/powerpoint/2010/main" val="126948804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2026-09-25T17:23:38.9710000Z</dcterms:created>
  <dcterms:modified xsi:type="dcterms:W3CDTF">2026-09-25T17:23:38.9710000Z</dcterms:modified>
</coreProperties>
</file>